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0"/>
  </p:notesMasterIdLst>
  <p:handoutMasterIdLst>
    <p:handoutMasterId r:id="rId31"/>
  </p:handoutMasterIdLst>
  <p:sldIdLst>
    <p:sldId id="256" r:id="rId2"/>
    <p:sldId id="287" r:id="rId3"/>
    <p:sldId id="260" r:id="rId4"/>
    <p:sldId id="277" r:id="rId5"/>
    <p:sldId id="278" r:id="rId6"/>
    <p:sldId id="279" r:id="rId7"/>
    <p:sldId id="280" r:id="rId8"/>
    <p:sldId id="281" r:id="rId9"/>
    <p:sldId id="282" r:id="rId10"/>
    <p:sldId id="283" r:id="rId11"/>
    <p:sldId id="267" r:id="rId12"/>
    <p:sldId id="268" r:id="rId13"/>
    <p:sldId id="289" r:id="rId14"/>
    <p:sldId id="284" r:id="rId15"/>
    <p:sldId id="288" r:id="rId16"/>
    <p:sldId id="290" r:id="rId17"/>
    <p:sldId id="285" r:id="rId18"/>
    <p:sldId id="272" r:id="rId19"/>
    <p:sldId id="274" r:id="rId20"/>
    <p:sldId id="261" r:id="rId21"/>
    <p:sldId id="271" r:id="rId22"/>
    <p:sldId id="258" r:id="rId23"/>
    <p:sldId id="264" r:id="rId24"/>
    <p:sldId id="291" r:id="rId25"/>
    <p:sldId id="269" r:id="rId26"/>
    <p:sldId id="275" r:id="rId27"/>
    <p:sldId id="276" r:id="rId28"/>
    <p:sldId id="263" r:id="rId29"/>
  </p:sldIdLst>
  <p:sldSz cx="9144000" cy="6858000" type="screen4x3"/>
  <p:notesSz cx="6858000" cy="9144000"/>
  <p:defaultTextStyle>
    <a:defPPr>
      <a:defRPr lang="da-D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8476" autoAdjust="0"/>
  </p:normalViewPr>
  <p:slideViewPr>
    <p:cSldViewPr>
      <p:cViewPr>
        <p:scale>
          <a:sx n="79" d="100"/>
          <a:sy n="79" d="100"/>
        </p:scale>
        <p:origin x="-72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8" d="100"/>
          <a:sy n="58" d="100"/>
        </p:scale>
        <p:origin x="-2532"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1608" name="Line 8"/>
          <p:cNvSpPr>
            <a:spLocks noChangeShapeType="1"/>
          </p:cNvSpPr>
          <p:nvPr/>
        </p:nvSpPr>
        <p:spPr bwMode="auto">
          <a:xfrm>
            <a:off x="0" y="8388350"/>
            <a:ext cx="6858000" cy="0"/>
          </a:xfrm>
          <a:prstGeom prst="line">
            <a:avLst/>
          </a:prstGeom>
          <a:noFill/>
          <a:ln w="9525">
            <a:solidFill>
              <a:schemeClr val="tx1"/>
            </a:solidFill>
            <a:round/>
            <a:headEnd/>
            <a:tailEnd/>
          </a:ln>
          <a:effectLst/>
        </p:spPr>
        <p:txBody>
          <a:bodyPr/>
          <a:lstStyle/>
          <a:p>
            <a:endParaRPr lang="da-DK"/>
          </a:p>
        </p:txBody>
      </p:sp>
      <p:sp>
        <p:nvSpPr>
          <p:cNvPr id="281609" name="Rectangle 9"/>
          <p:cNvSpPr>
            <a:spLocks noChangeArrowheads="1"/>
          </p:cNvSpPr>
          <p:nvPr/>
        </p:nvSpPr>
        <p:spPr bwMode="auto">
          <a:xfrm>
            <a:off x="476250" y="8604250"/>
            <a:ext cx="5329238" cy="287338"/>
          </a:xfrm>
          <a:prstGeom prst="rect">
            <a:avLst/>
          </a:prstGeom>
          <a:solidFill>
            <a:schemeClr val="bg1"/>
          </a:solidFill>
          <a:ln w="9525">
            <a:noFill/>
            <a:miter lim="800000"/>
            <a:headEnd/>
            <a:tailEnd/>
          </a:ln>
          <a:effectLst/>
        </p:spPr>
        <p:txBody>
          <a:bodyPr/>
          <a:lstStyle/>
          <a:p>
            <a:endParaRPr lang="da-DK" sz="1000" b="1"/>
          </a:p>
        </p:txBody>
      </p:sp>
      <p:sp>
        <p:nvSpPr>
          <p:cNvPr id="281610" name="Rectangle 10"/>
          <p:cNvSpPr>
            <a:spLocks noChangeArrowheads="1"/>
          </p:cNvSpPr>
          <p:nvPr/>
        </p:nvSpPr>
        <p:spPr bwMode="auto">
          <a:xfrm>
            <a:off x="476250" y="8756650"/>
            <a:ext cx="1223963" cy="207963"/>
          </a:xfrm>
          <a:prstGeom prst="rect">
            <a:avLst/>
          </a:prstGeom>
          <a:noFill/>
          <a:ln w="9525">
            <a:noFill/>
            <a:miter lim="800000"/>
            <a:headEnd/>
            <a:tailEnd/>
          </a:ln>
          <a:effectLst/>
        </p:spPr>
        <p:txBody>
          <a:bodyPr/>
          <a:lstStyle/>
          <a:p>
            <a:endParaRPr lang="da-DK" sz="900"/>
          </a:p>
        </p:txBody>
      </p:sp>
      <p:sp>
        <p:nvSpPr>
          <p:cNvPr id="281611" name="Rectangle 11"/>
          <p:cNvSpPr>
            <a:spLocks noChangeArrowheads="1"/>
          </p:cNvSpPr>
          <p:nvPr/>
        </p:nvSpPr>
        <p:spPr bwMode="auto">
          <a:xfrm>
            <a:off x="1700213" y="8748713"/>
            <a:ext cx="422275" cy="215900"/>
          </a:xfrm>
          <a:prstGeom prst="rect">
            <a:avLst/>
          </a:prstGeom>
          <a:noFill/>
          <a:ln w="9525">
            <a:noFill/>
            <a:miter lim="800000"/>
            <a:headEnd/>
            <a:tailEnd/>
          </a:ln>
          <a:effectLst/>
        </p:spPr>
        <p:txBody>
          <a:bodyPr/>
          <a:lstStyle/>
          <a:p>
            <a:pPr algn="r"/>
            <a:fld id="{1CA38539-4874-4565-BC70-FDCA414825A9}" type="slidenum">
              <a:rPr lang="da-DK" sz="900"/>
              <a:pPr algn="r"/>
              <a:t>‹nr.›</a:t>
            </a:fld>
            <a:endParaRPr lang="da-DK" sz="900"/>
          </a:p>
        </p:txBody>
      </p:sp>
      <p:sp>
        <p:nvSpPr>
          <p:cNvPr id="281612" name="Rectangle 12"/>
          <p:cNvSpPr>
            <a:spLocks noChangeArrowheads="1"/>
          </p:cNvSpPr>
          <p:nvPr/>
        </p:nvSpPr>
        <p:spPr bwMode="auto">
          <a:xfrm>
            <a:off x="44450" y="107950"/>
            <a:ext cx="6697663" cy="503238"/>
          </a:xfrm>
          <a:prstGeom prst="rect">
            <a:avLst/>
          </a:prstGeom>
          <a:noFill/>
          <a:ln w="9525">
            <a:noFill/>
            <a:miter lim="800000"/>
            <a:headEnd/>
            <a:tailEnd/>
          </a:ln>
          <a:effectLst/>
        </p:spPr>
        <p:txBody>
          <a:bodyPr anchor="ctr"/>
          <a:lstStyle/>
          <a:p>
            <a:r>
              <a:rPr lang="da-DK" b="1"/>
              <a:t>Titel på slide</a:t>
            </a:r>
          </a:p>
        </p:txBody>
      </p:sp>
      <p:sp>
        <p:nvSpPr>
          <p:cNvPr id="281613" name="Line 13"/>
          <p:cNvSpPr>
            <a:spLocks noChangeShapeType="1"/>
          </p:cNvSpPr>
          <p:nvPr/>
        </p:nvSpPr>
        <p:spPr bwMode="auto">
          <a:xfrm>
            <a:off x="0" y="574675"/>
            <a:ext cx="6858000" cy="0"/>
          </a:xfrm>
          <a:prstGeom prst="line">
            <a:avLst/>
          </a:prstGeom>
          <a:noFill/>
          <a:ln w="9525">
            <a:solidFill>
              <a:schemeClr val="tx1"/>
            </a:solidFill>
            <a:round/>
            <a:headEnd/>
            <a:tailEnd/>
          </a:ln>
          <a:effectLst/>
        </p:spPr>
        <p:txBody>
          <a:bodyPr/>
          <a:lstStyle/>
          <a:p>
            <a:endParaRPr lang="da-DK"/>
          </a:p>
        </p:txBody>
      </p:sp>
      <p:pic>
        <p:nvPicPr>
          <p:cNvPr id="281614" name="Picture 14" descr="unic-powerpoint-handout"/>
          <p:cNvPicPr>
            <a:picLocks noChangeAspect="1" noChangeArrowheads="1"/>
          </p:cNvPicPr>
          <p:nvPr/>
        </p:nvPicPr>
        <p:blipFill>
          <a:blip r:embed="rId2" cstate="print"/>
          <a:srcRect/>
          <a:stretch>
            <a:fillRect/>
          </a:stretch>
        </p:blipFill>
        <p:spPr bwMode="auto">
          <a:xfrm>
            <a:off x="2698750" y="8680450"/>
            <a:ext cx="2727325" cy="384175"/>
          </a:xfrm>
          <a:prstGeom prst="rect">
            <a:avLst/>
          </a:prstGeom>
          <a:noFill/>
          <a:ln w="9525">
            <a:noFill/>
            <a:miter lim="800000"/>
            <a:headEnd/>
            <a:tailEnd/>
          </a:ln>
        </p:spPr>
      </p:pic>
    </p:spTree>
    <p:extLst>
      <p:ext uri="{BB962C8B-B14F-4D97-AF65-F5344CB8AC3E}">
        <p14:creationId xmlns:p14="http://schemas.microsoft.com/office/powerpoint/2010/main" xmlns="" val="327835035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4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a-DK"/>
          </a:p>
        </p:txBody>
      </p:sp>
      <p:sp>
        <p:nvSpPr>
          <p:cNvPr id="27443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r>
              <a:rPr lang="da-DK" smtClean="0"/>
              <a:t>25. april 2012</a:t>
            </a:r>
            <a:endParaRPr lang="da-DK"/>
          </a:p>
        </p:txBody>
      </p:sp>
      <p:sp>
        <p:nvSpPr>
          <p:cNvPr id="274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7443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4"/>
            <a:r>
              <a:rPr lang="da-DK" smtClean="0"/>
              <a:t>Femte niveau</a:t>
            </a:r>
          </a:p>
        </p:txBody>
      </p:sp>
      <p:sp>
        <p:nvSpPr>
          <p:cNvPr id="27443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r>
              <a:rPr lang="da-DK" smtClean="0"/>
              <a:t>Praktikkonference 2012, Hotel Legoland</a:t>
            </a:r>
            <a:endParaRPr lang="da-DK"/>
          </a:p>
        </p:txBody>
      </p:sp>
      <p:sp>
        <p:nvSpPr>
          <p:cNvPr id="27443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68D4F23-9D0F-4B0F-9023-7A835ECB0B82}" type="slidenum">
              <a:rPr lang="da-DK"/>
              <a:pPr/>
              <a:t>‹nr.›</a:t>
            </a:fld>
            <a:endParaRPr lang="da-DK"/>
          </a:p>
        </p:txBody>
      </p:sp>
    </p:spTree>
    <p:extLst>
      <p:ext uri="{BB962C8B-B14F-4D97-AF65-F5344CB8AC3E}">
        <p14:creationId xmlns:p14="http://schemas.microsoft.com/office/powerpoint/2010/main" xmlns="" val="1557723927"/>
      </p:ext>
    </p:extLst>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Startsiden når de kommer ind i lokalet</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1</a:t>
            </a:fld>
            <a:endParaRPr lang="da-DK"/>
          </a:p>
        </p:txBody>
      </p:sp>
    </p:spTree>
    <p:extLst>
      <p:ext uri="{BB962C8B-B14F-4D97-AF65-F5344CB8AC3E}">
        <p14:creationId xmlns:p14="http://schemas.microsoft.com/office/powerpoint/2010/main" xmlns="" val="4014273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10</a:t>
            </a:fld>
            <a:endParaRPr lang="da-DK"/>
          </a:p>
        </p:txBody>
      </p:sp>
    </p:spTree>
    <p:extLst>
      <p:ext uri="{BB962C8B-B14F-4D97-AF65-F5344CB8AC3E}">
        <p14:creationId xmlns:p14="http://schemas.microsoft.com/office/powerpoint/2010/main" xmlns="" val="2357319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Jette/Sanne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11</a:t>
            </a:fld>
            <a:endParaRPr lang="da-DK"/>
          </a:p>
        </p:txBody>
      </p:sp>
    </p:spTree>
    <p:extLst>
      <p:ext uri="{BB962C8B-B14F-4D97-AF65-F5344CB8AC3E}">
        <p14:creationId xmlns:p14="http://schemas.microsoft.com/office/powerpoint/2010/main" xmlns="" val="18083033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a:t>
            </a:r>
            <a:r>
              <a:rPr lang="da-DK" dirty="0" err="1" smtClean="0"/>
              <a:t>SAnne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12</a:t>
            </a:fld>
            <a:endParaRPr lang="da-DK"/>
          </a:p>
        </p:txBody>
      </p:sp>
    </p:spTree>
    <p:extLst>
      <p:ext uri="{BB962C8B-B14F-4D97-AF65-F5344CB8AC3E}">
        <p14:creationId xmlns:p14="http://schemas.microsoft.com/office/powerpoint/2010/main" xmlns="" val="27415541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Jette/Sanne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13</a:t>
            </a:fld>
            <a:endParaRPr lang="da-DK"/>
          </a:p>
        </p:txBody>
      </p:sp>
    </p:spTree>
    <p:extLst>
      <p:ext uri="{BB962C8B-B14F-4D97-AF65-F5344CB8AC3E}">
        <p14:creationId xmlns:p14="http://schemas.microsoft.com/office/powerpoint/2010/main" xmlns="" val="39668170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Jette/Sanne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14</a:t>
            </a:fld>
            <a:endParaRPr lang="da-DK"/>
          </a:p>
        </p:txBody>
      </p:sp>
    </p:spTree>
    <p:extLst>
      <p:ext uri="{BB962C8B-B14F-4D97-AF65-F5344CB8AC3E}">
        <p14:creationId xmlns:p14="http://schemas.microsoft.com/office/powerpoint/2010/main" xmlns="" val="42015164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Jette/Sanne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15</a:t>
            </a:fld>
            <a:endParaRPr lang="da-DK"/>
          </a:p>
        </p:txBody>
      </p:sp>
    </p:spTree>
    <p:extLst>
      <p:ext uri="{BB962C8B-B14F-4D97-AF65-F5344CB8AC3E}">
        <p14:creationId xmlns:p14="http://schemas.microsoft.com/office/powerpoint/2010/main" xmlns="" val="32685811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16</a:t>
            </a:fld>
            <a:endParaRPr lang="da-DK"/>
          </a:p>
        </p:txBody>
      </p:sp>
    </p:spTree>
    <p:extLst>
      <p:ext uri="{BB962C8B-B14F-4D97-AF65-F5344CB8AC3E}">
        <p14:creationId xmlns:p14="http://schemas.microsoft.com/office/powerpoint/2010/main" xmlns="" val="33926967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 / Sanne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17</a:t>
            </a:fld>
            <a:endParaRPr lang="da-DK"/>
          </a:p>
        </p:txBody>
      </p:sp>
    </p:spTree>
    <p:extLst>
      <p:ext uri="{BB962C8B-B14F-4D97-AF65-F5344CB8AC3E}">
        <p14:creationId xmlns:p14="http://schemas.microsoft.com/office/powerpoint/2010/main" xmlns="" val="35946824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18</a:t>
            </a:fld>
            <a:endParaRPr lang="da-DK"/>
          </a:p>
        </p:txBody>
      </p:sp>
    </p:spTree>
    <p:extLst>
      <p:ext uri="{BB962C8B-B14F-4D97-AF65-F5344CB8AC3E}">
        <p14:creationId xmlns:p14="http://schemas.microsoft.com/office/powerpoint/2010/main" xmlns="" val="1136688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19</a:t>
            </a:fld>
            <a:endParaRPr lang="da-DK"/>
          </a:p>
        </p:txBody>
      </p:sp>
    </p:spTree>
    <p:extLst>
      <p:ext uri="{BB962C8B-B14F-4D97-AF65-F5344CB8AC3E}">
        <p14:creationId xmlns:p14="http://schemas.microsoft.com/office/powerpoint/2010/main" xmlns="" val="1779981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 sammen med velkommen</a:t>
            </a:r>
          </a:p>
          <a:p>
            <a:r>
              <a:rPr lang="da-DK" dirty="0" smtClean="0"/>
              <a:t>Husk </a:t>
            </a:r>
          </a:p>
          <a:p>
            <a:r>
              <a:rPr lang="da-DK" sz="1200" kern="1200" dirty="0" smtClean="0">
                <a:solidFill>
                  <a:schemeClr val="tx1"/>
                </a:solidFill>
                <a:effectLst/>
                <a:latin typeface="Arial" charset="0"/>
                <a:ea typeface="+mn-ea"/>
                <a:cs typeface="+mn-cs"/>
              </a:rPr>
              <a:t>Lorents, Per, Peder og Gertrud</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2</a:t>
            </a:fld>
            <a:endParaRPr lang="da-DK"/>
          </a:p>
        </p:txBody>
      </p:sp>
    </p:spTree>
    <p:extLst>
      <p:ext uri="{BB962C8B-B14F-4D97-AF65-F5344CB8AC3E}">
        <p14:creationId xmlns:p14="http://schemas.microsoft.com/office/powerpoint/2010/main" xmlns="" val="22758698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20</a:t>
            </a:fld>
            <a:endParaRPr lang="da-DK"/>
          </a:p>
        </p:txBody>
      </p:sp>
    </p:spTree>
    <p:extLst>
      <p:ext uri="{BB962C8B-B14F-4D97-AF65-F5344CB8AC3E}">
        <p14:creationId xmlns:p14="http://schemas.microsoft.com/office/powerpoint/2010/main" xmlns="" val="20954329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21</a:t>
            </a:fld>
            <a:endParaRPr lang="da-DK"/>
          </a:p>
        </p:txBody>
      </p:sp>
    </p:spTree>
    <p:extLst>
      <p:ext uri="{BB962C8B-B14F-4D97-AF65-F5344CB8AC3E}">
        <p14:creationId xmlns:p14="http://schemas.microsoft.com/office/powerpoint/2010/main" xmlns="" val="41524899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Sanne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22</a:t>
            </a:fld>
            <a:endParaRPr lang="da-DK"/>
          </a:p>
        </p:txBody>
      </p:sp>
    </p:spTree>
    <p:extLst>
      <p:ext uri="{BB962C8B-B14F-4D97-AF65-F5344CB8AC3E}">
        <p14:creationId xmlns:p14="http://schemas.microsoft.com/office/powerpoint/2010/main" xmlns="" val="23832716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pPr>
              <a:buFont typeface="Wingdings" pitchFamily="2" charset="2"/>
              <a:buNone/>
            </a:pPr>
            <a:r>
              <a:rPr lang="da-DK" sz="1200" i="1" dirty="0" smtClean="0"/>
              <a:t>Sanne</a:t>
            </a:r>
          </a:p>
          <a:p>
            <a:pPr>
              <a:buFont typeface="Wingdings" pitchFamily="2" charset="2"/>
              <a:buNone/>
            </a:pPr>
            <a:r>
              <a:rPr lang="da-DK" sz="1200" i="1" dirty="0" smtClean="0"/>
              <a:t>Skal de supplerende aftaletyper 1025 (Kvote) og 1026 (Uforskyldt mistet) på eventuelle "tillæg" til skolepraktikken (1068 Ændret periode, 1069 Ændret speciale)? Svar: Ja!</a:t>
            </a:r>
            <a:endParaRPr lang="da-DK" sz="1200" dirty="0" smtClean="0"/>
          </a:p>
          <a:p>
            <a:pPr>
              <a:buFont typeface="Wingdings" pitchFamily="2" charset="2"/>
              <a:buNone/>
            </a:pPr>
            <a:r>
              <a:rPr lang="da-DK" sz="1200" i="1" dirty="0" smtClean="0"/>
              <a:t>En elev tager trin 1 i skolepraktik på kvotebelagt uddannelse, hvorfor skolepraktikken registreres med 1025 "Optaget i kvoteplads". Skal der så 1025 på trin 2 skolepraktikken? Svar: Nej. </a:t>
            </a:r>
            <a:endParaRPr lang="da-DK" sz="1200" dirty="0" smtClean="0"/>
          </a:p>
          <a:p>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23</a:t>
            </a:fld>
            <a:endParaRPr lang="da-DK"/>
          </a:p>
        </p:txBody>
      </p:sp>
    </p:spTree>
    <p:extLst>
      <p:ext uri="{BB962C8B-B14F-4D97-AF65-F5344CB8AC3E}">
        <p14:creationId xmlns:p14="http://schemas.microsoft.com/office/powerpoint/2010/main" xmlns="" val="28124680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Sanne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25</a:t>
            </a:fld>
            <a:endParaRPr lang="da-DK"/>
          </a:p>
        </p:txBody>
      </p:sp>
    </p:spTree>
    <p:extLst>
      <p:ext uri="{BB962C8B-B14F-4D97-AF65-F5344CB8AC3E}">
        <p14:creationId xmlns:p14="http://schemas.microsoft.com/office/powerpoint/2010/main" xmlns="" val="28093722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Sanne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26</a:t>
            </a:fld>
            <a:endParaRPr lang="da-DK"/>
          </a:p>
        </p:txBody>
      </p:sp>
    </p:spTree>
    <p:extLst>
      <p:ext uri="{BB962C8B-B14F-4D97-AF65-F5344CB8AC3E}">
        <p14:creationId xmlns:p14="http://schemas.microsoft.com/office/powerpoint/2010/main" xmlns="" val="24633778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Sanne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27</a:t>
            </a:fld>
            <a:endParaRPr lang="da-DK"/>
          </a:p>
        </p:txBody>
      </p:sp>
    </p:spTree>
    <p:extLst>
      <p:ext uri="{BB962C8B-B14F-4D97-AF65-F5344CB8AC3E}">
        <p14:creationId xmlns:p14="http://schemas.microsoft.com/office/powerpoint/2010/main" xmlns="" val="3910948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Jette sammen med velkommen</a:t>
            </a:r>
          </a:p>
          <a:p>
            <a:r>
              <a:rPr lang="da-DK" dirty="0" smtClean="0"/>
              <a:t>Program</a:t>
            </a:r>
            <a:r>
              <a:rPr lang="da-DK" baseline="0" dirty="0" smtClean="0"/>
              <a:t> for denne workshop</a:t>
            </a:r>
          </a:p>
          <a:p>
            <a:r>
              <a:rPr lang="da-DK" baseline="0" dirty="0" smtClean="0"/>
              <a:t>Men vi lægger vægt på WORK shop, dvs. vi arbejder med det I gerne vil og det som I byder ind med. Dog skal vi nå igennem de spørgsmål der er kommet på forhånd.</a:t>
            </a:r>
          </a:p>
          <a:p>
            <a:r>
              <a:rPr lang="da-DK" baseline="0" dirty="0" smtClean="0"/>
              <a:t>Vi har på forhånd forsøgt at fordele tiden:</a:t>
            </a:r>
          </a:p>
          <a:p>
            <a:r>
              <a:rPr lang="da-DK" sz="1200" kern="1200" dirty="0" smtClean="0">
                <a:solidFill>
                  <a:schemeClr val="tx1"/>
                </a:solidFill>
                <a:effectLst/>
                <a:latin typeface="Arial" charset="0"/>
                <a:ea typeface="+mn-ea"/>
                <a:cs typeface="+mn-cs"/>
              </a:rPr>
              <a:t>15 – 20 min.     PP.dk</a:t>
            </a:r>
          </a:p>
          <a:p>
            <a:r>
              <a:rPr lang="da-DK" sz="1200" kern="1200" dirty="0" smtClean="0">
                <a:solidFill>
                  <a:schemeClr val="tx1"/>
                </a:solidFill>
                <a:effectLst/>
                <a:latin typeface="Arial" charset="0"/>
                <a:ea typeface="+mn-ea"/>
                <a:cs typeface="+mn-cs"/>
              </a:rPr>
              <a:t>15 – 20 min.     P+</a:t>
            </a:r>
          </a:p>
          <a:p>
            <a:r>
              <a:rPr lang="da-DK" sz="1200" kern="1200" dirty="0" smtClean="0">
                <a:solidFill>
                  <a:schemeClr val="tx1"/>
                </a:solidFill>
                <a:effectLst/>
                <a:latin typeface="Arial" charset="0"/>
                <a:ea typeface="+mn-ea"/>
                <a:cs typeface="+mn-cs"/>
              </a:rPr>
              <a:t>45 – 55 min.     EASY-P </a:t>
            </a:r>
          </a:p>
          <a:p>
            <a:endParaRPr lang="da-DK" baseline="0" dirty="0" smtClean="0"/>
          </a:p>
          <a:p>
            <a:endParaRPr lang="da-DK" dirty="0"/>
          </a:p>
        </p:txBody>
      </p:sp>
      <p:sp>
        <p:nvSpPr>
          <p:cNvPr id="4" name="Pladsholder til diasnummer 3"/>
          <p:cNvSpPr>
            <a:spLocks noGrp="1"/>
          </p:cNvSpPr>
          <p:nvPr>
            <p:ph type="sldNum" sz="quarter" idx="10"/>
          </p:nvPr>
        </p:nvSpPr>
        <p:spPr/>
        <p:txBody>
          <a:bodyPr/>
          <a:lstStyle/>
          <a:p>
            <a:fld id="{D68D4F23-9D0F-4B0F-9023-7A835ECB0B82}" type="slidenum">
              <a:rPr lang="da-DK" smtClean="0"/>
              <a:pPr/>
              <a:t>3</a:t>
            </a:fld>
            <a:endParaRPr lang="da-DK"/>
          </a:p>
        </p:txBody>
      </p:sp>
      <p:sp>
        <p:nvSpPr>
          <p:cNvPr id="5" name="Pladsholder til dato 4"/>
          <p:cNvSpPr>
            <a:spLocks noGrp="1"/>
          </p:cNvSpPr>
          <p:nvPr>
            <p:ph type="dt" idx="11"/>
          </p:nvPr>
        </p:nvSpPr>
        <p:spPr/>
        <p:txBody>
          <a:bodyPr/>
          <a:lstStyle/>
          <a:p>
            <a:r>
              <a:rPr lang="da-DK" smtClean="0"/>
              <a:t>25. april 2012</a:t>
            </a:r>
            <a:endParaRPr lang="da-DK"/>
          </a:p>
        </p:txBody>
      </p:sp>
      <p:sp>
        <p:nvSpPr>
          <p:cNvPr id="6" name="Pladsholder til sidefod 5"/>
          <p:cNvSpPr>
            <a:spLocks noGrp="1"/>
          </p:cNvSpPr>
          <p:nvPr>
            <p:ph type="ftr" sz="quarter" idx="12"/>
          </p:nvPr>
        </p:nvSpPr>
        <p:spPr/>
        <p:txBody>
          <a:bodyPr/>
          <a:lstStyle/>
          <a:p>
            <a:r>
              <a:rPr lang="da-DK" smtClean="0"/>
              <a:t>Praktikkonference 2012, Hotel Legoland</a:t>
            </a:r>
            <a:endParaRPr lang="da-DK"/>
          </a:p>
        </p:txBody>
      </p:sp>
    </p:spTree>
    <p:extLst>
      <p:ext uri="{BB962C8B-B14F-4D97-AF65-F5344CB8AC3E}">
        <p14:creationId xmlns:p14="http://schemas.microsoft.com/office/powerpoint/2010/main" xmlns="" val="2430250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Birgit</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4</a:t>
            </a:fld>
            <a:endParaRPr lang="da-DK"/>
          </a:p>
        </p:txBody>
      </p:sp>
    </p:spTree>
    <p:extLst>
      <p:ext uri="{BB962C8B-B14F-4D97-AF65-F5344CB8AC3E}">
        <p14:creationId xmlns:p14="http://schemas.microsoft.com/office/powerpoint/2010/main" xmlns="" val="4290420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Birgit</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5</a:t>
            </a:fld>
            <a:endParaRPr lang="da-DK"/>
          </a:p>
        </p:txBody>
      </p:sp>
    </p:spTree>
    <p:extLst>
      <p:ext uri="{BB962C8B-B14F-4D97-AF65-F5344CB8AC3E}">
        <p14:creationId xmlns:p14="http://schemas.microsoft.com/office/powerpoint/2010/main" xmlns="" val="621529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Birgit</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6</a:t>
            </a:fld>
            <a:endParaRPr lang="da-DK"/>
          </a:p>
        </p:txBody>
      </p:sp>
    </p:spTree>
    <p:extLst>
      <p:ext uri="{BB962C8B-B14F-4D97-AF65-F5344CB8AC3E}">
        <p14:creationId xmlns:p14="http://schemas.microsoft.com/office/powerpoint/2010/main" xmlns="" val="26804101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Birgit</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7</a:t>
            </a:fld>
            <a:endParaRPr lang="da-DK"/>
          </a:p>
        </p:txBody>
      </p:sp>
    </p:spTree>
    <p:extLst>
      <p:ext uri="{BB962C8B-B14F-4D97-AF65-F5344CB8AC3E}">
        <p14:creationId xmlns:p14="http://schemas.microsoft.com/office/powerpoint/2010/main" xmlns="" val="705721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Birgit</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8</a:t>
            </a:fld>
            <a:endParaRPr lang="da-DK"/>
          </a:p>
        </p:txBody>
      </p:sp>
    </p:spTree>
    <p:extLst>
      <p:ext uri="{BB962C8B-B14F-4D97-AF65-F5344CB8AC3E}">
        <p14:creationId xmlns:p14="http://schemas.microsoft.com/office/powerpoint/2010/main" xmlns="" val="3870789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Anne</a:t>
            </a:r>
            <a:endParaRPr lang="da-DK" dirty="0"/>
          </a:p>
        </p:txBody>
      </p:sp>
      <p:sp>
        <p:nvSpPr>
          <p:cNvPr id="4" name="Pladsholder til dato 3"/>
          <p:cNvSpPr>
            <a:spLocks noGrp="1"/>
          </p:cNvSpPr>
          <p:nvPr>
            <p:ph type="dt" idx="10"/>
          </p:nvPr>
        </p:nvSpPr>
        <p:spPr/>
        <p:txBody>
          <a:bodyPr/>
          <a:lstStyle/>
          <a:p>
            <a:r>
              <a:rPr lang="da-DK" smtClean="0"/>
              <a:t>25. april 2012</a:t>
            </a:r>
            <a:endParaRPr lang="da-DK"/>
          </a:p>
        </p:txBody>
      </p:sp>
      <p:sp>
        <p:nvSpPr>
          <p:cNvPr id="5" name="Pladsholder til sidefod 4"/>
          <p:cNvSpPr>
            <a:spLocks noGrp="1"/>
          </p:cNvSpPr>
          <p:nvPr>
            <p:ph type="ftr" sz="quarter" idx="11"/>
          </p:nvPr>
        </p:nvSpPr>
        <p:spPr/>
        <p:txBody>
          <a:bodyPr/>
          <a:lstStyle/>
          <a:p>
            <a:r>
              <a:rPr lang="da-DK" smtClean="0"/>
              <a:t>Praktikkonference 2012, Hotel Legoland</a:t>
            </a:r>
            <a:endParaRPr lang="da-DK"/>
          </a:p>
        </p:txBody>
      </p:sp>
      <p:sp>
        <p:nvSpPr>
          <p:cNvPr id="6" name="Pladsholder til diasnummer 5"/>
          <p:cNvSpPr>
            <a:spLocks noGrp="1"/>
          </p:cNvSpPr>
          <p:nvPr>
            <p:ph type="sldNum" sz="quarter" idx="12"/>
          </p:nvPr>
        </p:nvSpPr>
        <p:spPr/>
        <p:txBody>
          <a:bodyPr/>
          <a:lstStyle/>
          <a:p>
            <a:fld id="{D68D4F23-9D0F-4B0F-9023-7A835ECB0B82}" type="slidenum">
              <a:rPr lang="da-DK" smtClean="0"/>
              <a:pPr/>
              <a:t>9</a:t>
            </a:fld>
            <a:endParaRPr lang="da-DK"/>
          </a:p>
        </p:txBody>
      </p:sp>
    </p:spTree>
    <p:extLst>
      <p:ext uri="{BB962C8B-B14F-4D97-AF65-F5344CB8AC3E}">
        <p14:creationId xmlns:p14="http://schemas.microsoft.com/office/powerpoint/2010/main" xmlns="" val="30422585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s">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80907" name="Rectangle 11"/>
          <p:cNvSpPr>
            <a:spLocks noChangeArrowheads="1"/>
          </p:cNvSpPr>
          <p:nvPr/>
        </p:nvSpPr>
        <p:spPr bwMode="auto">
          <a:xfrm>
            <a:off x="0" y="5734050"/>
            <a:ext cx="9144000" cy="1123950"/>
          </a:xfrm>
          <a:prstGeom prst="rect">
            <a:avLst/>
          </a:prstGeom>
          <a:solidFill>
            <a:schemeClr val="bg1"/>
          </a:solidFill>
          <a:ln w="9525">
            <a:solidFill>
              <a:schemeClr val="tx1"/>
            </a:solidFill>
            <a:miter lim="800000"/>
            <a:headEnd/>
            <a:tailEnd/>
          </a:ln>
          <a:effectLst/>
        </p:spPr>
        <p:txBody>
          <a:bodyPr wrap="none" anchor="ctr"/>
          <a:lstStyle/>
          <a:p>
            <a:endParaRPr lang="da-DK"/>
          </a:p>
        </p:txBody>
      </p:sp>
      <p:sp>
        <p:nvSpPr>
          <p:cNvPr id="80899" name="Rectangle 3"/>
          <p:cNvSpPr>
            <a:spLocks noGrp="1" noChangeAspect="1" noChangeArrowheads="1"/>
          </p:cNvSpPr>
          <p:nvPr>
            <p:ph type="subTitle" idx="1"/>
          </p:nvPr>
        </p:nvSpPr>
        <p:spPr>
          <a:xfrm>
            <a:off x="1042988" y="3854450"/>
            <a:ext cx="6769100" cy="366713"/>
          </a:xfrm>
        </p:spPr>
        <p:txBody>
          <a:bodyPr>
            <a:spAutoFit/>
          </a:bodyPr>
          <a:lstStyle>
            <a:lvl1pPr marL="0" indent="0">
              <a:buFontTx/>
              <a:buNone/>
              <a:defRPr sz="1800">
                <a:solidFill>
                  <a:schemeClr val="bg1"/>
                </a:solidFill>
              </a:defRPr>
            </a:lvl1pPr>
          </a:lstStyle>
          <a:p>
            <a:r>
              <a:rPr lang="da-DK" smtClean="0"/>
              <a:t>Klik for at redigere i master</a:t>
            </a:r>
            <a:endParaRPr lang="da-DK"/>
          </a:p>
        </p:txBody>
      </p:sp>
      <p:sp>
        <p:nvSpPr>
          <p:cNvPr id="80902" name="Line 6"/>
          <p:cNvSpPr>
            <a:spLocks noChangeShapeType="1"/>
          </p:cNvSpPr>
          <p:nvPr/>
        </p:nvSpPr>
        <p:spPr bwMode="auto">
          <a:xfrm>
            <a:off x="0" y="5734050"/>
            <a:ext cx="9144000" cy="0"/>
          </a:xfrm>
          <a:prstGeom prst="line">
            <a:avLst/>
          </a:prstGeom>
          <a:noFill/>
          <a:ln w="9525">
            <a:solidFill>
              <a:schemeClr val="tx1"/>
            </a:solidFill>
            <a:round/>
            <a:headEnd/>
            <a:tailEnd/>
          </a:ln>
          <a:effectLst/>
        </p:spPr>
        <p:txBody>
          <a:bodyPr/>
          <a:lstStyle/>
          <a:p>
            <a:endParaRPr lang="da-DK"/>
          </a:p>
        </p:txBody>
      </p:sp>
      <p:sp>
        <p:nvSpPr>
          <p:cNvPr id="80906" name="Rectangle 10"/>
          <p:cNvSpPr>
            <a:spLocks noGrp="1" noChangeAspect="1" noChangeArrowheads="1"/>
          </p:cNvSpPr>
          <p:nvPr>
            <p:ph type="ctrTitle" sz="quarter"/>
          </p:nvPr>
        </p:nvSpPr>
        <p:spPr>
          <a:xfrm>
            <a:off x="1042988" y="2470150"/>
            <a:ext cx="6769100" cy="609600"/>
          </a:xfrm>
        </p:spPr>
        <p:txBody>
          <a:bodyPr anchor="t">
            <a:spAutoFit/>
          </a:bodyPr>
          <a:lstStyle>
            <a:lvl1pPr>
              <a:defRPr sz="3400">
                <a:solidFill>
                  <a:schemeClr val="bg1"/>
                </a:solidFill>
              </a:defRPr>
            </a:lvl1pPr>
          </a:lstStyle>
          <a:p>
            <a:r>
              <a:rPr lang="da-DK" smtClean="0"/>
              <a:t>Klik for at redigere i master</a:t>
            </a:r>
            <a:endParaRPr lang="da-DK"/>
          </a:p>
        </p:txBody>
      </p:sp>
      <p:pic>
        <p:nvPicPr>
          <p:cNvPr id="80910" name="Picture 14" descr="unic-powerpoint"/>
          <p:cNvPicPr>
            <a:picLocks noChangeAspect="1" noChangeArrowheads="1"/>
          </p:cNvPicPr>
          <p:nvPr/>
        </p:nvPicPr>
        <p:blipFill>
          <a:blip r:embed="rId3" cstate="print"/>
          <a:srcRect/>
          <a:stretch>
            <a:fillRect/>
          </a:stretch>
        </p:blipFill>
        <p:spPr bwMode="auto">
          <a:xfrm>
            <a:off x="6008688" y="6153150"/>
            <a:ext cx="2727325" cy="384175"/>
          </a:xfrm>
          <a:prstGeom prst="rect">
            <a:avLst/>
          </a:prstGeom>
          <a:noFill/>
          <a:ln w="9525">
            <a:noFill/>
            <a:miter lim="800000"/>
            <a:headEnd/>
            <a:tailEnd/>
          </a:ln>
        </p:spPr>
      </p:pic>
      <p:pic>
        <p:nvPicPr>
          <p:cNvPr id="80912" name="Picture 16" descr="Billede 1"/>
          <p:cNvPicPr>
            <a:picLocks noChangeAspect="1" noChangeArrowheads="1"/>
          </p:cNvPicPr>
          <p:nvPr/>
        </p:nvPicPr>
        <p:blipFill>
          <a:blip r:embed="rId4" cstate="print"/>
          <a:stretch>
            <a:fillRect/>
          </a:stretch>
        </p:blipFill>
        <p:spPr bwMode="auto">
          <a:xfrm>
            <a:off x="1" y="0"/>
            <a:ext cx="9140398" cy="1863632"/>
          </a:xfrm>
          <a:prstGeom prst="rect">
            <a:avLst/>
          </a:prstGeom>
          <a:noFill/>
          <a:ln w="9525">
            <a:noFill/>
            <a:miter lim="800000"/>
            <a:headEnd/>
            <a:tailEnd/>
          </a:ln>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da-DK"/>
          </a:p>
        </p:txBody>
      </p:sp>
      <p:sp>
        <p:nvSpPr>
          <p:cNvPr id="3" name="Vertical Text Placeholder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Footer Placeholder 3"/>
          <p:cNvSpPr>
            <a:spLocks noGrp="1"/>
          </p:cNvSpPr>
          <p:nvPr>
            <p:ph type="ftr" sz="quarter" idx="10"/>
          </p:nvPr>
        </p:nvSpPr>
        <p:spPr/>
        <p:txBody>
          <a:bodyPr/>
          <a:lstStyle>
            <a:lvl1pPr>
              <a:defRPr/>
            </a:lvl1pPr>
          </a:lstStyle>
          <a:p>
            <a:r>
              <a:rPr lang="da-DK" smtClean="0"/>
              <a:t>Praktikkonference 2012,  Hotel Legoland</a:t>
            </a:r>
            <a:endParaRPr lang="da-DK"/>
          </a:p>
        </p:txBody>
      </p:sp>
      <p:sp>
        <p:nvSpPr>
          <p:cNvPr id="5" name="Date Placeholder 4"/>
          <p:cNvSpPr>
            <a:spLocks noGrp="1"/>
          </p:cNvSpPr>
          <p:nvPr>
            <p:ph type="dt" sz="half" idx="11"/>
          </p:nvPr>
        </p:nvSpPr>
        <p:spPr/>
        <p:txBody>
          <a:bodyPr/>
          <a:lstStyle>
            <a:lvl1pPr>
              <a:defRPr/>
            </a:lvl1pPr>
          </a:lstStyle>
          <a:p>
            <a:r>
              <a:rPr lang="da-DK" smtClean="0"/>
              <a:t>25. april 2012</a:t>
            </a:r>
            <a:endParaRPr lang="da-DK"/>
          </a:p>
        </p:txBody>
      </p:sp>
      <p:sp>
        <p:nvSpPr>
          <p:cNvPr id="6" name="Slide Number Placeholder 5"/>
          <p:cNvSpPr>
            <a:spLocks noGrp="1"/>
          </p:cNvSpPr>
          <p:nvPr>
            <p:ph type="sldNum" sz="quarter" idx="12"/>
          </p:nvPr>
        </p:nvSpPr>
        <p:spPr/>
        <p:txBody>
          <a:bodyPr/>
          <a:lstStyle>
            <a:lvl1pPr>
              <a:defRPr/>
            </a:lvl1pPr>
          </a:lstStyle>
          <a:p>
            <a:fld id="{226B0F04-E673-4EF2-9452-BE35044FEB9C}" type="slidenum">
              <a:rPr lang="da-DK"/>
              <a:pPr/>
              <a:t>‹nr.›</a:t>
            </a:fld>
            <a:endParaRPr lang="da-DK"/>
          </a:p>
        </p:txBody>
      </p:sp>
    </p:spTree>
  </p:cSld>
  <p:clrMapOvr>
    <a:masterClrMapping/>
  </p:clrMapOvr>
  <p:transition>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3688" y="230188"/>
            <a:ext cx="2105025" cy="5359400"/>
          </a:xfrm>
        </p:spPr>
        <p:txBody>
          <a:bodyPr vert="eaVert"/>
          <a:lstStyle/>
          <a:p>
            <a:r>
              <a:rPr lang="da-DK" smtClean="0"/>
              <a:t>Klik for at redigere i master</a:t>
            </a:r>
            <a:endParaRPr lang="da-DK"/>
          </a:p>
        </p:txBody>
      </p:sp>
      <p:sp>
        <p:nvSpPr>
          <p:cNvPr id="3" name="Vertical Text Placeholder 2"/>
          <p:cNvSpPr>
            <a:spLocks noGrp="1"/>
          </p:cNvSpPr>
          <p:nvPr>
            <p:ph type="body" orient="vert" idx="1"/>
          </p:nvPr>
        </p:nvSpPr>
        <p:spPr>
          <a:xfrm>
            <a:off x="323850" y="230188"/>
            <a:ext cx="6167438" cy="5359400"/>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Footer Placeholder 3"/>
          <p:cNvSpPr>
            <a:spLocks noGrp="1"/>
          </p:cNvSpPr>
          <p:nvPr>
            <p:ph type="ftr" sz="quarter" idx="10"/>
          </p:nvPr>
        </p:nvSpPr>
        <p:spPr/>
        <p:txBody>
          <a:bodyPr/>
          <a:lstStyle>
            <a:lvl1pPr>
              <a:defRPr/>
            </a:lvl1pPr>
          </a:lstStyle>
          <a:p>
            <a:r>
              <a:rPr lang="da-DK" smtClean="0"/>
              <a:t>Praktikkonference 2012,  Hotel Legoland</a:t>
            </a:r>
            <a:endParaRPr lang="da-DK"/>
          </a:p>
        </p:txBody>
      </p:sp>
      <p:sp>
        <p:nvSpPr>
          <p:cNvPr id="5" name="Date Placeholder 4"/>
          <p:cNvSpPr>
            <a:spLocks noGrp="1"/>
          </p:cNvSpPr>
          <p:nvPr>
            <p:ph type="dt" sz="half" idx="11"/>
          </p:nvPr>
        </p:nvSpPr>
        <p:spPr/>
        <p:txBody>
          <a:bodyPr/>
          <a:lstStyle>
            <a:lvl1pPr>
              <a:defRPr/>
            </a:lvl1pPr>
          </a:lstStyle>
          <a:p>
            <a:r>
              <a:rPr lang="da-DK" smtClean="0"/>
              <a:t>25. april 2012</a:t>
            </a:r>
            <a:endParaRPr lang="da-DK"/>
          </a:p>
        </p:txBody>
      </p:sp>
      <p:sp>
        <p:nvSpPr>
          <p:cNvPr id="6" name="Slide Number Placeholder 5"/>
          <p:cNvSpPr>
            <a:spLocks noGrp="1"/>
          </p:cNvSpPr>
          <p:nvPr>
            <p:ph type="sldNum" sz="quarter" idx="12"/>
          </p:nvPr>
        </p:nvSpPr>
        <p:spPr/>
        <p:txBody>
          <a:bodyPr/>
          <a:lstStyle>
            <a:lvl1pPr>
              <a:defRPr/>
            </a:lvl1pPr>
          </a:lstStyle>
          <a:p>
            <a:fld id="{9E10FEE6-B9C4-433A-912B-98F12C8C4DDA}" type="slidenum">
              <a:rPr lang="da-DK"/>
              <a:pPr/>
              <a:t>‹nr.›</a:t>
            </a:fld>
            <a:endParaRPr lang="da-DK"/>
          </a:p>
        </p:txBody>
      </p:sp>
    </p:spTree>
  </p:cSld>
  <p:clrMapOvr>
    <a:masterClrMapping/>
  </p:clrMapOvr>
  <p:transition>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da-DK"/>
          </a:p>
        </p:txBody>
      </p:sp>
      <p:sp>
        <p:nvSpPr>
          <p:cNvPr id="3" name="Content Placeholder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Footer Placeholder 3"/>
          <p:cNvSpPr>
            <a:spLocks noGrp="1"/>
          </p:cNvSpPr>
          <p:nvPr>
            <p:ph type="ftr" sz="quarter" idx="10"/>
          </p:nvPr>
        </p:nvSpPr>
        <p:spPr/>
        <p:txBody>
          <a:bodyPr/>
          <a:lstStyle>
            <a:lvl1pPr>
              <a:defRPr/>
            </a:lvl1pPr>
          </a:lstStyle>
          <a:p>
            <a:r>
              <a:rPr lang="da-DK" smtClean="0"/>
              <a:t>Praktikkonference 2012,  Hotel Legoland</a:t>
            </a:r>
            <a:endParaRPr lang="da-DK"/>
          </a:p>
        </p:txBody>
      </p:sp>
      <p:sp>
        <p:nvSpPr>
          <p:cNvPr id="5" name="Date Placeholder 4"/>
          <p:cNvSpPr>
            <a:spLocks noGrp="1"/>
          </p:cNvSpPr>
          <p:nvPr>
            <p:ph type="dt" sz="half" idx="11"/>
          </p:nvPr>
        </p:nvSpPr>
        <p:spPr/>
        <p:txBody>
          <a:bodyPr/>
          <a:lstStyle>
            <a:lvl1pPr>
              <a:defRPr/>
            </a:lvl1pPr>
          </a:lstStyle>
          <a:p>
            <a:r>
              <a:rPr lang="da-DK" smtClean="0"/>
              <a:t>25. april 2012</a:t>
            </a:r>
            <a:endParaRPr lang="da-DK"/>
          </a:p>
        </p:txBody>
      </p:sp>
      <p:sp>
        <p:nvSpPr>
          <p:cNvPr id="6" name="Slide Number Placeholder 5"/>
          <p:cNvSpPr>
            <a:spLocks noGrp="1"/>
          </p:cNvSpPr>
          <p:nvPr>
            <p:ph type="sldNum" sz="quarter" idx="12"/>
          </p:nvPr>
        </p:nvSpPr>
        <p:spPr/>
        <p:txBody>
          <a:bodyPr/>
          <a:lstStyle>
            <a:lvl1pPr>
              <a:defRPr/>
            </a:lvl1pPr>
          </a:lstStyle>
          <a:p>
            <a:fld id="{4C4CF2F2-CCEF-450D-8179-3212962702D4}" type="slidenum">
              <a:rPr lang="da-DK"/>
              <a:pPr/>
              <a:t>‹nr.›</a:t>
            </a:fld>
            <a:endParaRPr lang="da-DK"/>
          </a:p>
        </p:txBody>
      </p:sp>
    </p:spTree>
  </p:cSld>
  <p:clrMapOvr>
    <a:masterClrMapping/>
  </p:clrMapOvr>
  <p:transition>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a-DK" smtClean="0"/>
              <a:t>Klik for at redigere i master</a:t>
            </a:r>
          </a:p>
        </p:txBody>
      </p:sp>
      <p:sp>
        <p:nvSpPr>
          <p:cNvPr id="4" name="Footer Placeholder 3"/>
          <p:cNvSpPr>
            <a:spLocks noGrp="1"/>
          </p:cNvSpPr>
          <p:nvPr>
            <p:ph type="ftr" sz="quarter" idx="10"/>
          </p:nvPr>
        </p:nvSpPr>
        <p:spPr/>
        <p:txBody>
          <a:bodyPr/>
          <a:lstStyle>
            <a:lvl1pPr>
              <a:defRPr/>
            </a:lvl1pPr>
          </a:lstStyle>
          <a:p>
            <a:r>
              <a:rPr lang="da-DK" smtClean="0"/>
              <a:t>Praktikkonference 2012,  Hotel Legoland</a:t>
            </a:r>
            <a:endParaRPr lang="da-DK"/>
          </a:p>
        </p:txBody>
      </p:sp>
      <p:sp>
        <p:nvSpPr>
          <p:cNvPr id="5" name="Date Placeholder 4"/>
          <p:cNvSpPr>
            <a:spLocks noGrp="1"/>
          </p:cNvSpPr>
          <p:nvPr>
            <p:ph type="dt" sz="half" idx="11"/>
          </p:nvPr>
        </p:nvSpPr>
        <p:spPr/>
        <p:txBody>
          <a:bodyPr/>
          <a:lstStyle>
            <a:lvl1pPr>
              <a:defRPr/>
            </a:lvl1pPr>
          </a:lstStyle>
          <a:p>
            <a:r>
              <a:rPr lang="da-DK" smtClean="0"/>
              <a:t>25. april 2012</a:t>
            </a:r>
            <a:endParaRPr lang="da-DK"/>
          </a:p>
        </p:txBody>
      </p:sp>
      <p:sp>
        <p:nvSpPr>
          <p:cNvPr id="6" name="Slide Number Placeholder 5"/>
          <p:cNvSpPr>
            <a:spLocks noGrp="1"/>
          </p:cNvSpPr>
          <p:nvPr>
            <p:ph type="sldNum" sz="quarter" idx="12"/>
          </p:nvPr>
        </p:nvSpPr>
        <p:spPr/>
        <p:txBody>
          <a:bodyPr/>
          <a:lstStyle>
            <a:lvl1pPr>
              <a:defRPr/>
            </a:lvl1pPr>
          </a:lstStyle>
          <a:p>
            <a:fld id="{9838DE2A-9B41-4931-B746-3A5B7D60EC44}" type="slidenum">
              <a:rPr lang="da-DK"/>
              <a:pPr/>
              <a:t>‹nr.›</a:t>
            </a:fld>
            <a:endParaRPr lang="da-DK"/>
          </a:p>
        </p:txBody>
      </p:sp>
    </p:spTree>
  </p:cSld>
  <p:clrMapOvr>
    <a:masterClrMapping/>
  </p:clrMapOvr>
  <p:transition>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da-DK"/>
          </a:p>
        </p:txBody>
      </p:sp>
      <p:sp>
        <p:nvSpPr>
          <p:cNvPr id="3" name="Content Placeholder 2"/>
          <p:cNvSpPr>
            <a:spLocks noGrp="1"/>
          </p:cNvSpPr>
          <p:nvPr>
            <p:ph sz="half" idx="1"/>
          </p:nvPr>
        </p:nvSpPr>
        <p:spPr>
          <a:xfrm>
            <a:off x="395288" y="836613"/>
            <a:ext cx="4100512"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Content Placeholder 3"/>
          <p:cNvSpPr>
            <a:spLocks noGrp="1"/>
          </p:cNvSpPr>
          <p:nvPr>
            <p:ph sz="half" idx="2"/>
          </p:nvPr>
        </p:nvSpPr>
        <p:spPr>
          <a:xfrm>
            <a:off x="4648200" y="836613"/>
            <a:ext cx="4100513"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Footer Placeholder 4"/>
          <p:cNvSpPr>
            <a:spLocks noGrp="1"/>
          </p:cNvSpPr>
          <p:nvPr>
            <p:ph type="ftr" sz="quarter" idx="10"/>
          </p:nvPr>
        </p:nvSpPr>
        <p:spPr/>
        <p:txBody>
          <a:bodyPr/>
          <a:lstStyle>
            <a:lvl1pPr>
              <a:defRPr/>
            </a:lvl1pPr>
          </a:lstStyle>
          <a:p>
            <a:r>
              <a:rPr lang="da-DK" smtClean="0"/>
              <a:t>Praktikkonference 2012,  Hotel Legoland</a:t>
            </a:r>
            <a:endParaRPr lang="da-DK"/>
          </a:p>
        </p:txBody>
      </p:sp>
      <p:sp>
        <p:nvSpPr>
          <p:cNvPr id="6" name="Date Placeholder 5"/>
          <p:cNvSpPr>
            <a:spLocks noGrp="1"/>
          </p:cNvSpPr>
          <p:nvPr>
            <p:ph type="dt" sz="half" idx="11"/>
          </p:nvPr>
        </p:nvSpPr>
        <p:spPr/>
        <p:txBody>
          <a:bodyPr/>
          <a:lstStyle>
            <a:lvl1pPr>
              <a:defRPr/>
            </a:lvl1pPr>
          </a:lstStyle>
          <a:p>
            <a:r>
              <a:rPr lang="da-DK" smtClean="0"/>
              <a:t>25. april 2012</a:t>
            </a:r>
            <a:endParaRPr lang="da-DK"/>
          </a:p>
        </p:txBody>
      </p:sp>
      <p:sp>
        <p:nvSpPr>
          <p:cNvPr id="7" name="Slide Number Placeholder 6"/>
          <p:cNvSpPr>
            <a:spLocks noGrp="1"/>
          </p:cNvSpPr>
          <p:nvPr>
            <p:ph type="sldNum" sz="quarter" idx="12"/>
          </p:nvPr>
        </p:nvSpPr>
        <p:spPr/>
        <p:txBody>
          <a:bodyPr/>
          <a:lstStyle>
            <a:lvl1pPr>
              <a:defRPr/>
            </a:lvl1pPr>
          </a:lstStyle>
          <a:p>
            <a:fld id="{DF2E036C-982A-4EEB-AE33-955653C74096}" type="slidenum">
              <a:rPr lang="da-DK"/>
              <a:pPr/>
              <a:t>‹nr.›</a:t>
            </a:fld>
            <a:endParaRPr lang="da-DK"/>
          </a:p>
        </p:txBody>
      </p:sp>
    </p:spTree>
  </p:cSld>
  <p:clrMapOvr>
    <a:masterClrMapping/>
  </p:clrMapOvr>
  <p:transition>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da-DK" smtClean="0"/>
              <a:t>Klik for at redigere i master</a:t>
            </a:r>
            <a:endParaRPr lang="da-DK"/>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Footer Placeholder 6"/>
          <p:cNvSpPr>
            <a:spLocks noGrp="1"/>
          </p:cNvSpPr>
          <p:nvPr>
            <p:ph type="ftr" sz="quarter" idx="10"/>
          </p:nvPr>
        </p:nvSpPr>
        <p:spPr/>
        <p:txBody>
          <a:bodyPr/>
          <a:lstStyle>
            <a:lvl1pPr>
              <a:defRPr/>
            </a:lvl1pPr>
          </a:lstStyle>
          <a:p>
            <a:r>
              <a:rPr lang="da-DK" smtClean="0"/>
              <a:t>Praktikkonference 2012,  Hotel Legoland</a:t>
            </a:r>
            <a:endParaRPr lang="da-DK"/>
          </a:p>
        </p:txBody>
      </p:sp>
      <p:sp>
        <p:nvSpPr>
          <p:cNvPr id="8" name="Date Placeholder 7"/>
          <p:cNvSpPr>
            <a:spLocks noGrp="1"/>
          </p:cNvSpPr>
          <p:nvPr>
            <p:ph type="dt" sz="half" idx="11"/>
          </p:nvPr>
        </p:nvSpPr>
        <p:spPr/>
        <p:txBody>
          <a:bodyPr/>
          <a:lstStyle>
            <a:lvl1pPr>
              <a:defRPr/>
            </a:lvl1pPr>
          </a:lstStyle>
          <a:p>
            <a:r>
              <a:rPr lang="da-DK" smtClean="0"/>
              <a:t>25. april 2012</a:t>
            </a:r>
            <a:endParaRPr lang="da-DK"/>
          </a:p>
        </p:txBody>
      </p:sp>
      <p:sp>
        <p:nvSpPr>
          <p:cNvPr id="9" name="Slide Number Placeholder 8"/>
          <p:cNvSpPr>
            <a:spLocks noGrp="1"/>
          </p:cNvSpPr>
          <p:nvPr>
            <p:ph type="sldNum" sz="quarter" idx="12"/>
          </p:nvPr>
        </p:nvSpPr>
        <p:spPr/>
        <p:txBody>
          <a:bodyPr/>
          <a:lstStyle>
            <a:lvl1pPr>
              <a:defRPr/>
            </a:lvl1pPr>
          </a:lstStyle>
          <a:p>
            <a:fld id="{61F77759-06F3-44AA-BA5A-EC750D7235B5}" type="slidenum">
              <a:rPr lang="da-DK"/>
              <a:pPr/>
              <a:t>‹nr.›</a:t>
            </a:fld>
            <a:endParaRPr lang="da-DK"/>
          </a:p>
        </p:txBody>
      </p:sp>
    </p:spTree>
  </p:cSld>
  <p:clrMapOvr>
    <a:masterClrMapping/>
  </p:clrMapOvr>
  <p:transition>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da-DK"/>
          </a:p>
        </p:txBody>
      </p:sp>
      <p:sp>
        <p:nvSpPr>
          <p:cNvPr id="3" name="Footer Placeholder 2"/>
          <p:cNvSpPr>
            <a:spLocks noGrp="1"/>
          </p:cNvSpPr>
          <p:nvPr>
            <p:ph type="ftr" sz="quarter" idx="10"/>
          </p:nvPr>
        </p:nvSpPr>
        <p:spPr/>
        <p:txBody>
          <a:bodyPr/>
          <a:lstStyle>
            <a:lvl1pPr>
              <a:defRPr/>
            </a:lvl1pPr>
          </a:lstStyle>
          <a:p>
            <a:r>
              <a:rPr lang="da-DK" smtClean="0"/>
              <a:t>Praktikkonference 2012,  Hotel Legoland</a:t>
            </a:r>
            <a:endParaRPr lang="da-DK"/>
          </a:p>
        </p:txBody>
      </p:sp>
      <p:sp>
        <p:nvSpPr>
          <p:cNvPr id="4" name="Date Placeholder 3"/>
          <p:cNvSpPr>
            <a:spLocks noGrp="1"/>
          </p:cNvSpPr>
          <p:nvPr>
            <p:ph type="dt" sz="half" idx="11"/>
          </p:nvPr>
        </p:nvSpPr>
        <p:spPr/>
        <p:txBody>
          <a:bodyPr/>
          <a:lstStyle>
            <a:lvl1pPr>
              <a:defRPr/>
            </a:lvl1pPr>
          </a:lstStyle>
          <a:p>
            <a:r>
              <a:rPr lang="da-DK" smtClean="0"/>
              <a:t>25. april 2012</a:t>
            </a:r>
            <a:endParaRPr lang="da-DK"/>
          </a:p>
        </p:txBody>
      </p:sp>
      <p:sp>
        <p:nvSpPr>
          <p:cNvPr id="5" name="Slide Number Placeholder 4"/>
          <p:cNvSpPr>
            <a:spLocks noGrp="1"/>
          </p:cNvSpPr>
          <p:nvPr>
            <p:ph type="sldNum" sz="quarter" idx="12"/>
          </p:nvPr>
        </p:nvSpPr>
        <p:spPr/>
        <p:txBody>
          <a:bodyPr/>
          <a:lstStyle>
            <a:lvl1pPr>
              <a:defRPr/>
            </a:lvl1pPr>
          </a:lstStyle>
          <a:p>
            <a:fld id="{26674CEB-88F6-48D7-92F1-4BEBE3BE017D}" type="slidenum">
              <a:rPr lang="da-DK"/>
              <a:pPr/>
              <a:t>‹nr.›</a:t>
            </a:fld>
            <a:endParaRPr lang="da-DK"/>
          </a:p>
        </p:txBody>
      </p:sp>
    </p:spTree>
  </p:cSld>
  <p:clrMapOvr>
    <a:masterClrMapping/>
  </p:clrMapOvr>
  <p:transition>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da-DK" smtClean="0"/>
              <a:t>Praktikkonference 2012,  Hotel Legoland</a:t>
            </a:r>
            <a:endParaRPr lang="da-DK"/>
          </a:p>
        </p:txBody>
      </p:sp>
      <p:sp>
        <p:nvSpPr>
          <p:cNvPr id="3" name="Date Placeholder 2"/>
          <p:cNvSpPr>
            <a:spLocks noGrp="1"/>
          </p:cNvSpPr>
          <p:nvPr>
            <p:ph type="dt" sz="half" idx="11"/>
          </p:nvPr>
        </p:nvSpPr>
        <p:spPr/>
        <p:txBody>
          <a:bodyPr/>
          <a:lstStyle>
            <a:lvl1pPr>
              <a:defRPr/>
            </a:lvl1pPr>
          </a:lstStyle>
          <a:p>
            <a:r>
              <a:rPr lang="da-DK" smtClean="0"/>
              <a:t>25. april 2012</a:t>
            </a:r>
            <a:endParaRPr lang="da-DK"/>
          </a:p>
        </p:txBody>
      </p:sp>
      <p:sp>
        <p:nvSpPr>
          <p:cNvPr id="4" name="Slide Number Placeholder 3"/>
          <p:cNvSpPr>
            <a:spLocks noGrp="1"/>
          </p:cNvSpPr>
          <p:nvPr>
            <p:ph type="sldNum" sz="quarter" idx="12"/>
          </p:nvPr>
        </p:nvSpPr>
        <p:spPr/>
        <p:txBody>
          <a:bodyPr/>
          <a:lstStyle>
            <a:lvl1pPr>
              <a:defRPr/>
            </a:lvl1pPr>
          </a:lstStyle>
          <a:p>
            <a:fld id="{F49409E8-AEBE-4E26-89E3-2B2E3D250665}" type="slidenum">
              <a:rPr lang="da-DK"/>
              <a:pPr/>
              <a:t>‹nr.›</a:t>
            </a:fld>
            <a:endParaRPr lang="da-DK"/>
          </a:p>
        </p:txBody>
      </p:sp>
    </p:spTree>
  </p:cSld>
  <p:clrMapOvr>
    <a:masterClrMapping/>
  </p:clrMapOvr>
  <p:transition>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Footer Placeholder 4"/>
          <p:cNvSpPr>
            <a:spLocks noGrp="1"/>
          </p:cNvSpPr>
          <p:nvPr>
            <p:ph type="ftr" sz="quarter" idx="10"/>
          </p:nvPr>
        </p:nvSpPr>
        <p:spPr/>
        <p:txBody>
          <a:bodyPr/>
          <a:lstStyle>
            <a:lvl1pPr>
              <a:defRPr/>
            </a:lvl1pPr>
          </a:lstStyle>
          <a:p>
            <a:r>
              <a:rPr lang="da-DK" smtClean="0"/>
              <a:t>Praktikkonference 2012,  Hotel Legoland</a:t>
            </a:r>
            <a:endParaRPr lang="da-DK"/>
          </a:p>
        </p:txBody>
      </p:sp>
      <p:sp>
        <p:nvSpPr>
          <p:cNvPr id="6" name="Date Placeholder 5"/>
          <p:cNvSpPr>
            <a:spLocks noGrp="1"/>
          </p:cNvSpPr>
          <p:nvPr>
            <p:ph type="dt" sz="half" idx="11"/>
          </p:nvPr>
        </p:nvSpPr>
        <p:spPr/>
        <p:txBody>
          <a:bodyPr/>
          <a:lstStyle>
            <a:lvl1pPr>
              <a:defRPr/>
            </a:lvl1pPr>
          </a:lstStyle>
          <a:p>
            <a:r>
              <a:rPr lang="da-DK" smtClean="0"/>
              <a:t>25. april 2012</a:t>
            </a:r>
            <a:endParaRPr lang="da-DK"/>
          </a:p>
        </p:txBody>
      </p:sp>
      <p:sp>
        <p:nvSpPr>
          <p:cNvPr id="7" name="Slide Number Placeholder 6"/>
          <p:cNvSpPr>
            <a:spLocks noGrp="1"/>
          </p:cNvSpPr>
          <p:nvPr>
            <p:ph type="sldNum" sz="quarter" idx="12"/>
          </p:nvPr>
        </p:nvSpPr>
        <p:spPr/>
        <p:txBody>
          <a:bodyPr/>
          <a:lstStyle>
            <a:lvl1pPr>
              <a:defRPr/>
            </a:lvl1pPr>
          </a:lstStyle>
          <a:p>
            <a:fld id="{A7922300-01FB-44C2-8BDF-D81D9CB77E11}" type="slidenum">
              <a:rPr lang="da-DK"/>
              <a:pPr/>
              <a:t>‹nr.›</a:t>
            </a:fld>
            <a:endParaRPr lang="da-DK"/>
          </a:p>
        </p:txBody>
      </p:sp>
    </p:spTree>
  </p:cSld>
  <p:clrMapOvr>
    <a:masterClrMapping/>
  </p:clrMapOvr>
  <p:transition>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smtClean="0"/>
              <a:t>Klik på ikonet for at tilføje et billede</a:t>
            </a:r>
            <a:endParaRPr lang="da-DK"/>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Footer Placeholder 4"/>
          <p:cNvSpPr>
            <a:spLocks noGrp="1"/>
          </p:cNvSpPr>
          <p:nvPr>
            <p:ph type="ftr" sz="quarter" idx="10"/>
          </p:nvPr>
        </p:nvSpPr>
        <p:spPr/>
        <p:txBody>
          <a:bodyPr/>
          <a:lstStyle>
            <a:lvl1pPr>
              <a:defRPr/>
            </a:lvl1pPr>
          </a:lstStyle>
          <a:p>
            <a:r>
              <a:rPr lang="da-DK" smtClean="0"/>
              <a:t>Praktikkonference 2012,  Hotel Legoland</a:t>
            </a:r>
            <a:endParaRPr lang="da-DK"/>
          </a:p>
        </p:txBody>
      </p:sp>
      <p:sp>
        <p:nvSpPr>
          <p:cNvPr id="6" name="Date Placeholder 5"/>
          <p:cNvSpPr>
            <a:spLocks noGrp="1"/>
          </p:cNvSpPr>
          <p:nvPr>
            <p:ph type="dt" sz="half" idx="11"/>
          </p:nvPr>
        </p:nvSpPr>
        <p:spPr/>
        <p:txBody>
          <a:bodyPr/>
          <a:lstStyle>
            <a:lvl1pPr>
              <a:defRPr/>
            </a:lvl1pPr>
          </a:lstStyle>
          <a:p>
            <a:r>
              <a:rPr lang="da-DK" smtClean="0"/>
              <a:t>25. april 2012</a:t>
            </a:r>
            <a:endParaRPr lang="da-DK"/>
          </a:p>
        </p:txBody>
      </p:sp>
      <p:sp>
        <p:nvSpPr>
          <p:cNvPr id="7" name="Slide Number Placeholder 6"/>
          <p:cNvSpPr>
            <a:spLocks noGrp="1"/>
          </p:cNvSpPr>
          <p:nvPr>
            <p:ph type="sldNum" sz="quarter" idx="12"/>
          </p:nvPr>
        </p:nvSpPr>
        <p:spPr/>
        <p:txBody>
          <a:bodyPr/>
          <a:lstStyle>
            <a:lvl1pPr>
              <a:defRPr/>
            </a:lvl1pPr>
          </a:lstStyle>
          <a:p>
            <a:fld id="{05A7E62C-DBD5-4876-9B22-89FC1A1FF34F}" type="slidenum">
              <a:rPr lang="da-DK"/>
              <a:pPr/>
              <a:t>‹nr.›</a:t>
            </a:fld>
            <a:endParaRPr lang="da-DK"/>
          </a:p>
        </p:txBody>
      </p:sp>
    </p:spTree>
  </p:cSld>
  <p:clrMapOvr>
    <a:masterClrMapping/>
  </p:clrMapOvr>
  <p:transition>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9173" name="Rectangle 21"/>
          <p:cNvSpPr>
            <a:spLocks noChangeArrowheads="1"/>
          </p:cNvSpPr>
          <p:nvPr/>
        </p:nvSpPr>
        <p:spPr bwMode="auto">
          <a:xfrm>
            <a:off x="0" y="5734050"/>
            <a:ext cx="9144000" cy="1123950"/>
          </a:xfrm>
          <a:prstGeom prst="rect">
            <a:avLst/>
          </a:prstGeom>
          <a:solidFill>
            <a:schemeClr val="bg1"/>
          </a:solidFill>
          <a:ln w="9525">
            <a:solidFill>
              <a:schemeClr val="tx1"/>
            </a:solidFill>
            <a:miter lim="800000"/>
            <a:headEnd/>
            <a:tailEnd/>
          </a:ln>
          <a:effectLst/>
        </p:spPr>
        <p:txBody>
          <a:bodyPr wrap="none" anchor="ctr"/>
          <a:lstStyle/>
          <a:p>
            <a:endParaRPr lang="da-DK"/>
          </a:p>
        </p:txBody>
      </p:sp>
      <p:sp>
        <p:nvSpPr>
          <p:cNvPr id="49154" name="Rectangle 2"/>
          <p:cNvSpPr>
            <a:spLocks noGrp="1" noChangeArrowheads="1"/>
          </p:cNvSpPr>
          <p:nvPr>
            <p:ph type="ftr" sz="quarter" idx="3"/>
          </p:nvPr>
        </p:nvSpPr>
        <p:spPr bwMode="auto">
          <a:xfrm>
            <a:off x="395288" y="6165850"/>
            <a:ext cx="5329237" cy="287338"/>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1"/>
            </a:lvl1pPr>
          </a:lstStyle>
          <a:p>
            <a:r>
              <a:rPr lang="da-DK" smtClean="0"/>
              <a:t>Praktikkonference 2012,  Hotel Legoland</a:t>
            </a:r>
            <a:endParaRPr lang="da-DK"/>
          </a:p>
        </p:txBody>
      </p:sp>
      <p:sp>
        <p:nvSpPr>
          <p:cNvPr id="49156" name="Rectangle 4"/>
          <p:cNvSpPr>
            <a:spLocks noGrp="1" noChangeArrowheads="1"/>
          </p:cNvSpPr>
          <p:nvPr>
            <p:ph type="body" idx="1"/>
          </p:nvPr>
        </p:nvSpPr>
        <p:spPr bwMode="auto">
          <a:xfrm>
            <a:off x="395288" y="836613"/>
            <a:ext cx="8353425" cy="4752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3"/>
            <a:r>
              <a:rPr lang="da-DK" smtClean="0"/>
              <a:t>Femte niveau</a:t>
            </a:r>
          </a:p>
        </p:txBody>
      </p:sp>
      <p:sp>
        <p:nvSpPr>
          <p:cNvPr id="49160" name="Line 8"/>
          <p:cNvSpPr>
            <a:spLocks noChangeShapeType="1"/>
          </p:cNvSpPr>
          <p:nvPr/>
        </p:nvSpPr>
        <p:spPr bwMode="auto">
          <a:xfrm>
            <a:off x="0" y="5734050"/>
            <a:ext cx="9144000" cy="0"/>
          </a:xfrm>
          <a:prstGeom prst="line">
            <a:avLst/>
          </a:prstGeom>
          <a:noFill/>
          <a:ln w="9525">
            <a:solidFill>
              <a:schemeClr val="tx1"/>
            </a:solidFill>
            <a:round/>
            <a:headEnd/>
            <a:tailEnd/>
          </a:ln>
          <a:effectLst/>
        </p:spPr>
        <p:txBody>
          <a:bodyPr/>
          <a:lstStyle/>
          <a:p>
            <a:endParaRPr lang="da-DK"/>
          </a:p>
        </p:txBody>
      </p:sp>
      <p:sp>
        <p:nvSpPr>
          <p:cNvPr id="49170" name="Rectangle 18"/>
          <p:cNvSpPr>
            <a:spLocks noGrp="1" noChangeArrowheads="1"/>
          </p:cNvSpPr>
          <p:nvPr>
            <p:ph type="title"/>
          </p:nvPr>
        </p:nvSpPr>
        <p:spPr bwMode="auto">
          <a:xfrm>
            <a:off x="323850" y="230188"/>
            <a:ext cx="8424863" cy="3603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a-DK" smtClean="0"/>
              <a:t>Titel på slide</a:t>
            </a:r>
          </a:p>
        </p:txBody>
      </p:sp>
      <p:sp>
        <p:nvSpPr>
          <p:cNvPr id="49171" name="Rectangle 19"/>
          <p:cNvSpPr>
            <a:spLocks noGrp="1" noChangeArrowheads="1"/>
          </p:cNvSpPr>
          <p:nvPr>
            <p:ph type="dt" sz="half" idx="2"/>
          </p:nvPr>
        </p:nvSpPr>
        <p:spPr bwMode="auto">
          <a:xfrm>
            <a:off x="395288" y="6389688"/>
            <a:ext cx="1223962" cy="2079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900"/>
            </a:lvl1pPr>
          </a:lstStyle>
          <a:p>
            <a:r>
              <a:rPr lang="da-DK" smtClean="0"/>
              <a:t>25. april 2012</a:t>
            </a:r>
            <a:endParaRPr lang="da-DK"/>
          </a:p>
        </p:txBody>
      </p:sp>
      <p:sp>
        <p:nvSpPr>
          <p:cNvPr id="49172" name="Rectangle 20"/>
          <p:cNvSpPr>
            <a:spLocks noGrp="1" noChangeArrowheads="1"/>
          </p:cNvSpPr>
          <p:nvPr>
            <p:ph type="sldNum" sz="quarter" idx="4"/>
          </p:nvPr>
        </p:nvSpPr>
        <p:spPr bwMode="auto">
          <a:xfrm>
            <a:off x="1619250" y="6386513"/>
            <a:ext cx="422275" cy="215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900"/>
            </a:lvl1pPr>
          </a:lstStyle>
          <a:p>
            <a:fld id="{67DFC7B0-12D3-4F70-B237-933EC4D79252}" type="slidenum">
              <a:rPr lang="da-DK"/>
              <a:pPr/>
              <a:t>‹nr.›</a:t>
            </a:fld>
            <a:endParaRPr lang="da-DK"/>
          </a:p>
        </p:txBody>
      </p:sp>
      <p:pic>
        <p:nvPicPr>
          <p:cNvPr id="49178" name="Picture 26" descr="unic-powerpoint"/>
          <p:cNvPicPr>
            <a:picLocks noChangeAspect="1" noChangeArrowheads="1"/>
          </p:cNvPicPr>
          <p:nvPr/>
        </p:nvPicPr>
        <p:blipFill>
          <a:blip r:embed="rId13" cstate="print"/>
          <a:srcRect/>
          <a:stretch>
            <a:fillRect/>
          </a:stretch>
        </p:blipFill>
        <p:spPr bwMode="auto">
          <a:xfrm>
            <a:off x="6022975" y="6153150"/>
            <a:ext cx="2727325" cy="384175"/>
          </a:xfrm>
          <a:prstGeom prst="rect">
            <a:avLst/>
          </a:prstGeom>
          <a:noFill/>
          <a:ln w="9525">
            <a:noFill/>
            <a:miter lim="800000"/>
            <a:headEnd/>
            <a:tailEnd/>
          </a:ln>
        </p:spPr>
      </p:pic>
      <p:sp>
        <p:nvSpPr>
          <p:cNvPr id="49179" name="Line 27"/>
          <p:cNvSpPr>
            <a:spLocks noChangeShapeType="1"/>
          </p:cNvSpPr>
          <p:nvPr/>
        </p:nvSpPr>
        <p:spPr bwMode="auto">
          <a:xfrm>
            <a:off x="395288" y="647700"/>
            <a:ext cx="8353425" cy="0"/>
          </a:xfrm>
          <a:prstGeom prst="line">
            <a:avLst/>
          </a:prstGeom>
          <a:noFill/>
          <a:ln w="9525">
            <a:solidFill>
              <a:schemeClr val="tx1"/>
            </a:solidFill>
            <a:round/>
            <a:headEnd/>
            <a:tailEnd/>
          </a:ln>
          <a:effectLst/>
        </p:spPr>
        <p:txBody>
          <a:bodyPr/>
          <a:lstStyle/>
          <a:p>
            <a:endParaRPr lang="da-DK"/>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cut/>
  </p:transition>
  <p:hf hdr="0"/>
  <p:txStyles>
    <p:titleStyle>
      <a:lvl1pPr algn="l" rtl="0" eaLnBrk="1" fontAlgn="base" hangingPunct="1">
        <a:spcBef>
          <a:spcPct val="0"/>
        </a:spcBef>
        <a:spcAft>
          <a:spcPct val="0"/>
        </a:spcAft>
        <a:defRPr sz="2400" b="1">
          <a:solidFill>
            <a:schemeClr val="tx1"/>
          </a:solidFill>
          <a:latin typeface="+mj-lt"/>
          <a:ea typeface="+mj-ea"/>
          <a:cs typeface="+mj-cs"/>
        </a:defRPr>
      </a:lvl1pPr>
      <a:lvl2pPr algn="l" rtl="0" eaLnBrk="1" fontAlgn="base" hangingPunct="1">
        <a:spcBef>
          <a:spcPct val="0"/>
        </a:spcBef>
        <a:spcAft>
          <a:spcPct val="0"/>
        </a:spcAft>
        <a:defRPr sz="2400" b="1">
          <a:solidFill>
            <a:schemeClr val="tx1"/>
          </a:solidFill>
          <a:latin typeface="Arial" charset="0"/>
        </a:defRPr>
      </a:lvl2pPr>
      <a:lvl3pPr algn="l" rtl="0" eaLnBrk="1" fontAlgn="base" hangingPunct="1">
        <a:spcBef>
          <a:spcPct val="0"/>
        </a:spcBef>
        <a:spcAft>
          <a:spcPct val="0"/>
        </a:spcAft>
        <a:defRPr sz="2400" b="1">
          <a:solidFill>
            <a:schemeClr val="tx1"/>
          </a:solidFill>
          <a:latin typeface="Arial" charset="0"/>
        </a:defRPr>
      </a:lvl3pPr>
      <a:lvl4pPr algn="l" rtl="0" eaLnBrk="1" fontAlgn="base" hangingPunct="1">
        <a:spcBef>
          <a:spcPct val="0"/>
        </a:spcBef>
        <a:spcAft>
          <a:spcPct val="0"/>
        </a:spcAft>
        <a:defRPr sz="2400" b="1">
          <a:solidFill>
            <a:schemeClr val="tx1"/>
          </a:solidFill>
          <a:latin typeface="Arial" charset="0"/>
        </a:defRPr>
      </a:lvl4pPr>
      <a:lvl5pPr algn="l" rtl="0" eaLnBrk="1" fontAlgn="base" hangingPunct="1">
        <a:spcBef>
          <a:spcPct val="0"/>
        </a:spcBef>
        <a:spcAft>
          <a:spcPct val="0"/>
        </a:spcAft>
        <a:defRPr sz="2400" b="1">
          <a:solidFill>
            <a:schemeClr val="tx1"/>
          </a:solidFill>
          <a:latin typeface="Arial" charset="0"/>
        </a:defRPr>
      </a:lvl5pPr>
      <a:lvl6pPr marL="457200" algn="l" rtl="0" eaLnBrk="1" fontAlgn="base" hangingPunct="1">
        <a:spcBef>
          <a:spcPct val="0"/>
        </a:spcBef>
        <a:spcAft>
          <a:spcPct val="0"/>
        </a:spcAft>
        <a:defRPr sz="2400" b="1">
          <a:solidFill>
            <a:schemeClr val="tx1"/>
          </a:solidFill>
          <a:latin typeface="Arial" charset="0"/>
        </a:defRPr>
      </a:lvl6pPr>
      <a:lvl7pPr marL="914400" algn="l" rtl="0" eaLnBrk="1" fontAlgn="base" hangingPunct="1">
        <a:spcBef>
          <a:spcPct val="0"/>
        </a:spcBef>
        <a:spcAft>
          <a:spcPct val="0"/>
        </a:spcAft>
        <a:defRPr sz="2400" b="1">
          <a:solidFill>
            <a:schemeClr val="tx1"/>
          </a:solidFill>
          <a:latin typeface="Arial" charset="0"/>
        </a:defRPr>
      </a:lvl7pPr>
      <a:lvl8pPr marL="1371600" algn="l" rtl="0" eaLnBrk="1" fontAlgn="base" hangingPunct="1">
        <a:spcBef>
          <a:spcPct val="0"/>
        </a:spcBef>
        <a:spcAft>
          <a:spcPct val="0"/>
        </a:spcAft>
        <a:defRPr sz="2400" b="1">
          <a:solidFill>
            <a:schemeClr val="tx1"/>
          </a:solidFill>
          <a:latin typeface="Arial" charset="0"/>
        </a:defRPr>
      </a:lvl8pPr>
      <a:lvl9pPr marL="1828800" algn="l" rtl="0" eaLnBrk="1" fontAlgn="base" hangingPunct="1">
        <a:spcBef>
          <a:spcPct val="0"/>
        </a:spcBef>
        <a:spcAft>
          <a:spcPct val="0"/>
        </a:spcAft>
        <a:defRPr sz="2400" b="1">
          <a:solidFill>
            <a:schemeClr val="tx1"/>
          </a:solidFill>
          <a:latin typeface="Arial" charset="0"/>
        </a:defRPr>
      </a:lvl9pPr>
    </p:titleStyle>
    <p:bodyStyle>
      <a:lvl1pPr marL="381000" indent="-381000" algn="l" rtl="0" eaLnBrk="1" fontAlgn="base" hangingPunct="1">
        <a:spcBef>
          <a:spcPct val="0"/>
        </a:spcBef>
        <a:spcAft>
          <a:spcPct val="30000"/>
        </a:spcAft>
        <a:buClr>
          <a:srgbClr val="000000"/>
        </a:buClr>
        <a:buChar char="•"/>
        <a:defRPr sz="2000">
          <a:solidFill>
            <a:srgbClr val="000000"/>
          </a:solidFill>
          <a:latin typeface="+mn-lt"/>
          <a:ea typeface="+mn-ea"/>
          <a:cs typeface="+mn-cs"/>
        </a:defRPr>
      </a:lvl1pPr>
      <a:lvl2pPr marL="838200" indent="-381000" algn="l" rtl="0" eaLnBrk="1" fontAlgn="base" hangingPunct="1">
        <a:spcBef>
          <a:spcPct val="0"/>
        </a:spcBef>
        <a:spcAft>
          <a:spcPct val="30000"/>
        </a:spcAft>
        <a:buClr>
          <a:srgbClr val="000000"/>
        </a:buClr>
        <a:buChar char="•"/>
        <a:defRPr sz="2000">
          <a:solidFill>
            <a:srgbClr val="000000"/>
          </a:solidFill>
          <a:latin typeface="+mn-lt"/>
        </a:defRPr>
      </a:lvl2pPr>
      <a:lvl3pPr marL="1295400" indent="-381000" algn="l" rtl="0" eaLnBrk="1" fontAlgn="base" hangingPunct="1">
        <a:spcBef>
          <a:spcPct val="0"/>
        </a:spcBef>
        <a:spcAft>
          <a:spcPct val="30000"/>
        </a:spcAft>
        <a:buClr>
          <a:srgbClr val="000000"/>
        </a:buClr>
        <a:buChar char="•"/>
        <a:defRPr sz="2000">
          <a:solidFill>
            <a:srgbClr val="000000"/>
          </a:solidFill>
          <a:latin typeface="+mn-lt"/>
        </a:defRPr>
      </a:lvl3pPr>
      <a:lvl4pPr marL="1752600" indent="-381000" algn="l" rtl="0" eaLnBrk="1" fontAlgn="base" hangingPunct="1">
        <a:spcBef>
          <a:spcPct val="0"/>
        </a:spcBef>
        <a:spcAft>
          <a:spcPct val="30000"/>
        </a:spcAft>
        <a:buClr>
          <a:srgbClr val="000000"/>
        </a:buClr>
        <a:buChar char="•"/>
        <a:defRPr sz="2000">
          <a:solidFill>
            <a:srgbClr val="000000"/>
          </a:solidFill>
          <a:latin typeface="+mn-lt"/>
        </a:defRPr>
      </a:lvl4pPr>
      <a:lvl5pPr marL="2209800" indent="-381000" algn="l" rtl="0" eaLnBrk="1" fontAlgn="base" hangingPunct="1">
        <a:spcBef>
          <a:spcPct val="0"/>
        </a:spcBef>
        <a:spcAft>
          <a:spcPct val="50000"/>
        </a:spcAft>
        <a:buClr>
          <a:srgbClr val="000000"/>
        </a:buClr>
        <a:buChar char="•"/>
        <a:defRPr sz="2000">
          <a:solidFill>
            <a:srgbClr val="000000"/>
          </a:solidFill>
          <a:latin typeface="+mn-lt"/>
        </a:defRPr>
      </a:lvl5pPr>
      <a:lvl6pPr marL="2667000" indent="-381000" algn="l" rtl="0" eaLnBrk="1" fontAlgn="base" hangingPunct="1">
        <a:spcBef>
          <a:spcPct val="0"/>
        </a:spcBef>
        <a:spcAft>
          <a:spcPct val="50000"/>
        </a:spcAft>
        <a:buClr>
          <a:srgbClr val="000000"/>
        </a:buClr>
        <a:buChar char="•"/>
        <a:defRPr sz="2000">
          <a:solidFill>
            <a:srgbClr val="000000"/>
          </a:solidFill>
          <a:latin typeface="+mn-lt"/>
        </a:defRPr>
      </a:lvl6pPr>
      <a:lvl7pPr marL="3124200" indent="-381000" algn="l" rtl="0" eaLnBrk="1" fontAlgn="base" hangingPunct="1">
        <a:spcBef>
          <a:spcPct val="0"/>
        </a:spcBef>
        <a:spcAft>
          <a:spcPct val="50000"/>
        </a:spcAft>
        <a:buClr>
          <a:srgbClr val="000000"/>
        </a:buClr>
        <a:buChar char="•"/>
        <a:defRPr sz="2000">
          <a:solidFill>
            <a:srgbClr val="000000"/>
          </a:solidFill>
          <a:latin typeface="+mn-lt"/>
        </a:defRPr>
      </a:lvl7pPr>
      <a:lvl8pPr marL="3581400" indent="-381000" algn="l" rtl="0" eaLnBrk="1" fontAlgn="base" hangingPunct="1">
        <a:spcBef>
          <a:spcPct val="0"/>
        </a:spcBef>
        <a:spcAft>
          <a:spcPct val="50000"/>
        </a:spcAft>
        <a:buClr>
          <a:srgbClr val="000000"/>
        </a:buClr>
        <a:buChar char="•"/>
        <a:defRPr sz="2000">
          <a:solidFill>
            <a:srgbClr val="000000"/>
          </a:solidFill>
          <a:latin typeface="+mn-lt"/>
        </a:defRPr>
      </a:lvl8pPr>
      <a:lvl9pPr marL="4038600" indent="-381000" algn="l" rtl="0" eaLnBrk="1" fontAlgn="base" hangingPunct="1">
        <a:spcBef>
          <a:spcPct val="0"/>
        </a:spcBef>
        <a:spcAft>
          <a:spcPct val="50000"/>
        </a:spcAft>
        <a:buClr>
          <a:srgbClr val="000000"/>
        </a:buClr>
        <a:buChar char="•"/>
        <a:defRPr sz="2000">
          <a:solidFill>
            <a:srgbClr val="000000"/>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retsinformation.dk/forms/r0710.aspx?id=130583"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www.admsys.uni-c.dk/easy-p/dokumenter/Vejledninger/Administration/index.html" TargetMode="External"/><Relationship Id="rId4" Type="http://schemas.openxmlformats.org/officeDocument/2006/relationships/hyperlink" Target="https://www.retsinformation.dk/Forms/R0710.aspx?id=135656"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admsys.uni-c.dk/easy-p/dokumenter/Vejledninger/Registrering%20af%20uddannelsesaftaler%20mm/uforskyldt%20mistet%20aftale%20vejl.doc"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admsys.uni-c.dk/easy-p/dokumenter/Skrivelser_og_afgoerelser/skrivelser_UVM/Elev_i_egen_virksomhed.doc"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www.admsys.uni-c.dk/easy-p/dokumenter/Vejledninger/Administration/Den_administrative_vejledning_godkendt_af_UVM_11082011.doc"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retsinformation.dk/Forms/R0710.aspx?id=135656"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admsys.uni-c.dk/pplus/nyheder/2012/01201123-voksentilskud-abh.html"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s://www.retsinformation.dk/Forms/R0710.aspx?id=140098"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59832" y="3501008"/>
            <a:ext cx="2520280" cy="1200329"/>
          </a:xfrm>
        </p:spPr>
        <p:txBody>
          <a:bodyPr/>
          <a:lstStyle/>
          <a:p>
            <a:pPr marL="285750" indent="-285750">
              <a:buFont typeface="Arial" pitchFamily="34" charset="0"/>
              <a:buChar char="•"/>
            </a:pPr>
            <a:r>
              <a:rPr lang="da-DK" sz="2000" dirty="0" smtClean="0"/>
              <a:t>EASY-P</a:t>
            </a:r>
          </a:p>
          <a:p>
            <a:pPr marL="285750" indent="-285750">
              <a:buFont typeface="Arial" pitchFamily="34" charset="0"/>
              <a:buChar char="•"/>
            </a:pPr>
            <a:r>
              <a:rPr lang="da-DK" sz="2000" dirty="0" smtClean="0"/>
              <a:t>Praktikpladsen</a:t>
            </a:r>
          </a:p>
          <a:p>
            <a:pPr marL="285750" indent="-285750">
              <a:buFont typeface="Arial" pitchFamily="34" charset="0"/>
              <a:buChar char="•"/>
            </a:pPr>
            <a:r>
              <a:rPr lang="da-DK" sz="2000" dirty="0" smtClean="0"/>
              <a:t>Praktik+</a:t>
            </a:r>
            <a:endParaRPr lang="da-DK" sz="2000" dirty="0"/>
          </a:p>
        </p:txBody>
      </p:sp>
      <p:sp>
        <p:nvSpPr>
          <p:cNvPr id="3" name="Title 2"/>
          <p:cNvSpPr>
            <a:spLocks noGrp="1"/>
          </p:cNvSpPr>
          <p:nvPr>
            <p:ph type="ctrTitle" sz="quarter"/>
          </p:nvPr>
        </p:nvSpPr>
        <p:spPr/>
        <p:txBody>
          <a:bodyPr/>
          <a:lstStyle/>
          <a:p>
            <a:pPr algn="ctr"/>
            <a:r>
              <a:rPr lang="da-DK" dirty="0" smtClean="0"/>
              <a:t>Velkommen til workshop</a:t>
            </a:r>
            <a:endParaRPr lang="da-DK"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Praktik+, 2  </a:t>
            </a:r>
            <a:endParaRPr lang="da-DK" dirty="0"/>
          </a:p>
        </p:txBody>
      </p:sp>
      <p:sp>
        <p:nvSpPr>
          <p:cNvPr id="3" name="Pladsholder til indhold 2"/>
          <p:cNvSpPr>
            <a:spLocks noGrp="1"/>
          </p:cNvSpPr>
          <p:nvPr>
            <p:ph idx="1"/>
          </p:nvPr>
        </p:nvSpPr>
        <p:spPr/>
        <p:txBody>
          <a:bodyPr/>
          <a:lstStyle/>
          <a:p>
            <a:r>
              <a:rPr lang="da-DK" sz="1600" b="1" dirty="0" smtClean="0"/>
              <a:t>Søg efter aktiviteter</a:t>
            </a:r>
            <a:br>
              <a:rPr lang="da-DK" sz="1600" b="1" dirty="0" smtClean="0"/>
            </a:br>
            <a:r>
              <a:rPr lang="da-DK" sz="1600" dirty="0" smtClean="0"/>
              <a:t>- Søgning på de nye ’</a:t>
            </a:r>
            <a:r>
              <a:rPr lang="da-DK" sz="1600" dirty="0" err="1" smtClean="0"/>
              <a:t>vedrørender</a:t>
            </a:r>
            <a:r>
              <a:rPr lang="da-DK" sz="1600" dirty="0" smtClean="0"/>
              <a:t>’</a:t>
            </a:r>
            <a:r>
              <a:rPr lang="da-DK" sz="1600" b="1" dirty="0" smtClean="0"/>
              <a:t/>
            </a:r>
            <a:br>
              <a:rPr lang="da-DK" sz="1600" b="1" dirty="0" smtClean="0"/>
            </a:br>
            <a:r>
              <a:rPr lang="da-DK" sz="1600" dirty="0" smtClean="0"/>
              <a:t>- Mulighed for at få opsummeret tid og kilometer på baggrund af en aktivitetssøgning </a:t>
            </a:r>
            <a:br>
              <a:rPr lang="da-DK" sz="1600" dirty="0" smtClean="0"/>
            </a:br>
            <a:r>
              <a:rPr lang="da-DK" sz="1600" dirty="0" smtClean="0"/>
              <a:t>- A04 – Tidsforbrug forsvinder</a:t>
            </a:r>
            <a:endParaRPr lang="da-DK" sz="1600" b="1" dirty="0" smtClean="0"/>
          </a:p>
          <a:p>
            <a:r>
              <a:rPr lang="da-DK" sz="1600" b="1" dirty="0" smtClean="0"/>
              <a:t>Kontaktpersoner og søg på kontaktpersoner</a:t>
            </a:r>
            <a:br>
              <a:rPr lang="da-DK" sz="1600" b="1" dirty="0" smtClean="0"/>
            </a:br>
            <a:r>
              <a:rPr lang="da-DK" sz="1600" dirty="0" smtClean="0"/>
              <a:t>- Mulighed for at hæfte FKB på en kontaktperson – og at kunne søge på disse</a:t>
            </a:r>
            <a:br>
              <a:rPr lang="da-DK" sz="1600" dirty="0" smtClean="0"/>
            </a:br>
            <a:r>
              <a:rPr lang="da-DK" sz="1600" dirty="0" smtClean="0"/>
              <a:t>- Mulighed for at hæfte mærke på en kontaktperson – og at kunne søge på disse</a:t>
            </a:r>
          </a:p>
          <a:p>
            <a:r>
              <a:rPr lang="da-DK" sz="1600" b="1" dirty="0" smtClean="0"/>
              <a:t>Besøgsblanketten digitaliseres</a:t>
            </a:r>
            <a:br>
              <a:rPr lang="da-DK" sz="1600" b="1" dirty="0" smtClean="0"/>
            </a:br>
            <a:r>
              <a:rPr lang="da-DK" sz="1600" dirty="0" smtClean="0"/>
              <a:t>- Man kan taste i besøgsblanketten inden udskrift</a:t>
            </a:r>
            <a:br>
              <a:rPr lang="da-DK" sz="1600" dirty="0" smtClean="0"/>
            </a:br>
            <a:r>
              <a:rPr lang="da-DK" sz="1600" dirty="0" smtClean="0"/>
              <a:t>- Det indtastede kan gemmes som aktivitet</a:t>
            </a:r>
          </a:p>
          <a:p>
            <a:r>
              <a:rPr lang="da-DK" sz="1600" b="1" dirty="0" smtClean="0"/>
              <a:t>Kviksøg udvides</a:t>
            </a:r>
            <a:br>
              <a:rPr lang="da-DK" sz="1600" b="1" dirty="0" smtClean="0"/>
            </a:br>
            <a:r>
              <a:rPr lang="da-DK" sz="1600" dirty="0" smtClean="0"/>
              <a:t>- </a:t>
            </a:r>
            <a:r>
              <a:rPr lang="da-DK" sz="1600" dirty="0" err="1" smtClean="0"/>
              <a:t>Google-lignende</a:t>
            </a:r>
            <a:r>
              <a:rPr lang="da-DK" sz="1600" dirty="0" smtClean="0"/>
              <a:t> kvik-søgning på navn og postnummer</a:t>
            </a:r>
            <a:br>
              <a:rPr lang="da-DK" sz="1600" dirty="0" smtClean="0"/>
            </a:br>
            <a:r>
              <a:rPr lang="da-DK" sz="1600" dirty="0" smtClean="0"/>
              <a:t>- Løbende drop-down visning af potentielle ’hits’</a:t>
            </a:r>
          </a:p>
          <a:p>
            <a:r>
              <a:rPr lang="da-DK" sz="1600" b="1" dirty="0" smtClean="0"/>
              <a:t>Søgelister</a:t>
            </a:r>
            <a:r>
              <a:rPr lang="da-DK" sz="1600" dirty="0" smtClean="0"/>
              <a:t/>
            </a:r>
            <a:br>
              <a:rPr lang="da-DK" sz="1600" dirty="0" smtClean="0"/>
            </a:br>
            <a:r>
              <a:rPr lang="da-DK" sz="1600" dirty="0" smtClean="0"/>
              <a:t>- Indførelse af højreklik til hurtig sletning eller </a:t>
            </a:r>
            <a:r>
              <a:rPr lang="da-DK" sz="1600" dirty="0" err="1" smtClean="0"/>
              <a:t>omdøbning</a:t>
            </a:r>
            <a:endParaRPr lang="da-DK" sz="1600" dirty="0" smtClean="0"/>
          </a:p>
          <a:p>
            <a:r>
              <a:rPr lang="da-DK" sz="1600" b="1" dirty="0" smtClean="0"/>
              <a:t>Hvis en søgning giver kun 1 resultat, hoppes der direkte til lærestedet</a:t>
            </a:r>
          </a:p>
          <a:p>
            <a:r>
              <a:rPr lang="da-DK" sz="1600" b="1" dirty="0" smtClean="0"/>
              <a:t>Ny forside – start på grundsøgebilledet – SL1</a:t>
            </a:r>
            <a:endParaRPr lang="da-DK" sz="1600" b="1"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381328"/>
            <a:ext cx="576486" cy="216025"/>
          </a:xfrm>
        </p:spPr>
        <p:txBody>
          <a:bodyPr/>
          <a:lstStyle/>
          <a:p>
            <a:r>
              <a:rPr lang="da-DK" dirty="0" smtClean="0"/>
              <a:t>Side </a:t>
            </a:r>
            <a:fld id="{4C4CF2F2-CCEF-450D-8179-3212962702D4}" type="slidenum">
              <a:rPr lang="da-DK" smtClean="0"/>
              <a:pPr/>
              <a:t>10</a:t>
            </a:fld>
            <a:endParaRPr lang="da-DK" dirty="0"/>
          </a:p>
        </p:txBody>
      </p:sp>
      <p:pic>
        <p:nvPicPr>
          <p:cNvPr id="8" name="Billede 7"/>
          <p:cNvPicPr/>
          <p:nvPr/>
        </p:nvPicPr>
        <p:blipFill rotWithShape="1">
          <a:blip r:embed="rId3" cstate="print"/>
          <a:srcRect l="42830" t="46841" r="50160" b="38212"/>
          <a:stretch/>
        </p:blipFill>
        <p:spPr bwMode="auto">
          <a:xfrm>
            <a:off x="8316416" y="188640"/>
            <a:ext cx="427990"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2461513788"/>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 1</a:t>
            </a:r>
            <a:endParaRPr lang="da-DK" dirty="0"/>
          </a:p>
        </p:txBody>
      </p:sp>
      <p:sp>
        <p:nvSpPr>
          <p:cNvPr id="3" name="Pladsholder til indhold 2"/>
          <p:cNvSpPr>
            <a:spLocks noGrp="1"/>
          </p:cNvSpPr>
          <p:nvPr>
            <p:ph idx="1"/>
          </p:nvPr>
        </p:nvSpPr>
        <p:spPr>
          <a:xfrm>
            <a:off x="395288" y="683940"/>
            <a:ext cx="8353425" cy="4905649"/>
          </a:xfrm>
        </p:spPr>
        <p:txBody>
          <a:bodyPr/>
          <a:lstStyle/>
          <a:p>
            <a:pPr marL="0" indent="0">
              <a:buNone/>
            </a:pPr>
            <a:r>
              <a:rPr lang="da-DK" sz="1800" b="1" u="sng" dirty="0" smtClean="0"/>
              <a:t>Indkomne spørgsmål:</a:t>
            </a:r>
          </a:p>
          <a:p>
            <a:pPr marL="0" lvl="0" indent="0">
              <a:buNone/>
            </a:pPr>
            <a:r>
              <a:rPr lang="da-DK" sz="1400" dirty="0"/>
              <a:t>Nu skal der jo afkrydses i løn og overenskomst, men ofte er der ikke skrevet overenskomst, og når man så kontakter arbejdsgiveren siger </a:t>
            </a:r>
            <a:r>
              <a:rPr lang="da-DK" sz="1400" dirty="0" smtClean="0"/>
              <a:t>de, at de </a:t>
            </a:r>
            <a:r>
              <a:rPr lang="da-DK" sz="1400" dirty="0"/>
              <a:t>ikke har overenskomst, og sommetider nægter de at der skrives noget, hvordan forholder man sig her</a:t>
            </a:r>
            <a:r>
              <a:rPr lang="da-DK" sz="1400" dirty="0" smtClean="0"/>
              <a:t>???</a:t>
            </a:r>
          </a:p>
          <a:p>
            <a:pPr marL="0" lvl="0" indent="0">
              <a:buNone/>
            </a:pPr>
            <a:endParaRPr lang="da-DK" sz="1200" dirty="0" smtClean="0"/>
          </a:p>
          <a:p>
            <a:pPr marL="0" lvl="0" indent="0">
              <a:buNone/>
            </a:pPr>
            <a:r>
              <a:rPr lang="da-DK" sz="1200" b="1" i="1" dirty="0" smtClean="0"/>
              <a:t>Svar:</a:t>
            </a:r>
            <a:r>
              <a:rPr lang="da-DK" sz="1200" i="1" dirty="0" smtClean="0"/>
              <a:t> Fremgår af ansættelsesbevisloven §2, stk. 2 pkt. 8.</a:t>
            </a:r>
          </a:p>
          <a:p>
            <a:pPr marL="0" indent="0">
              <a:buNone/>
            </a:pPr>
            <a:r>
              <a:rPr lang="da-DK" sz="1200" i="1" dirty="0">
                <a:hlinkClick r:id="rId3"/>
              </a:rPr>
              <a:t>https://</a:t>
            </a:r>
            <a:r>
              <a:rPr lang="da-DK" sz="1200" i="1" dirty="0" smtClean="0">
                <a:hlinkClick r:id="rId3"/>
              </a:rPr>
              <a:t>www.retsinformation.dk/forms/r0710.aspx?id=130583</a:t>
            </a:r>
            <a:r>
              <a:rPr lang="da-DK" sz="1200" i="1" dirty="0" smtClean="0"/>
              <a:t> </a:t>
            </a:r>
            <a:r>
              <a:rPr lang="da-DK" sz="1200" i="1" dirty="0"/>
              <a:t>at arbejdsgiver skal oplyse arbejdstager hvilken overenskomst der følges</a:t>
            </a:r>
          </a:p>
          <a:p>
            <a:pPr marL="0" lvl="0" indent="0">
              <a:buNone/>
            </a:pPr>
            <a:r>
              <a:rPr lang="da-DK" sz="1200" i="1" dirty="0" smtClean="0"/>
              <a:t>og </a:t>
            </a:r>
            <a:r>
              <a:rPr lang="da-DK" sz="1200" i="1" dirty="0"/>
              <a:t>erhvervsuddannelsesloven §55 </a:t>
            </a:r>
            <a:r>
              <a:rPr lang="da-DK" sz="1200" i="1" dirty="0" smtClean="0"/>
              <a:t>og 56 </a:t>
            </a:r>
            <a:r>
              <a:rPr lang="da-DK" sz="1200" i="1" dirty="0" smtClean="0">
                <a:hlinkClick r:id="rId4"/>
              </a:rPr>
              <a:t>https</a:t>
            </a:r>
            <a:r>
              <a:rPr lang="da-DK" sz="1200" i="1" dirty="0">
                <a:hlinkClick r:id="rId4"/>
              </a:rPr>
              <a:t>://</a:t>
            </a:r>
            <a:r>
              <a:rPr lang="da-DK" sz="1200" i="1" dirty="0" smtClean="0">
                <a:hlinkClick r:id="rId4"/>
              </a:rPr>
              <a:t>www.retsinformation.dk/Forms/R0710.aspx?id=135656#K7</a:t>
            </a:r>
            <a:r>
              <a:rPr lang="da-DK" sz="1200" i="1" dirty="0" smtClean="0"/>
              <a:t> </a:t>
            </a:r>
            <a:r>
              <a:rPr lang="da-DK" sz="1200" dirty="0"/>
              <a:t> </a:t>
            </a:r>
            <a:endParaRPr lang="da-DK" sz="1200" dirty="0" smtClean="0"/>
          </a:p>
          <a:p>
            <a:pPr marL="0" lvl="0" indent="0">
              <a:buNone/>
            </a:pPr>
            <a:r>
              <a:rPr lang="da-DK" sz="1200" dirty="0" smtClean="0"/>
              <a:t>Uddannelsesaftalen skal angive lønnen, og lønnen skal mindst udgøre </a:t>
            </a:r>
            <a:r>
              <a:rPr lang="da-DK" sz="1200" dirty="0"/>
              <a:t>den løn, der er fastsat ved kollektiv overenskomst inden for uddannelsesområdet. Inden for uddannelsesområder, der ikke er omfattet af en kollektiv overenskomst, fastsættes mindstelønnen af et nævn, der nedsættes af områdets </a:t>
            </a:r>
            <a:r>
              <a:rPr lang="da-DK" sz="1200" dirty="0" smtClean="0"/>
              <a:t>organisationer.</a:t>
            </a:r>
          </a:p>
          <a:p>
            <a:pPr marL="0" lvl="0" indent="0">
              <a:buNone/>
            </a:pPr>
            <a:endParaRPr lang="da-DK" sz="1200" dirty="0" smtClean="0"/>
          </a:p>
          <a:p>
            <a:pPr marL="0" lvl="0" indent="0">
              <a:buNone/>
            </a:pPr>
            <a:r>
              <a:rPr lang="da-DK" sz="1200" dirty="0" smtClean="0"/>
              <a:t>Fra den </a:t>
            </a:r>
            <a:r>
              <a:rPr lang="da-DK" sz="1200" dirty="0"/>
              <a:t>Administrative vejledning </a:t>
            </a:r>
            <a:endParaRPr lang="da-DK" sz="1200" dirty="0" smtClean="0"/>
          </a:p>
          <a:p>
            <a:pPr marL="0" lvl="0" indent="0">
              <a:buNone/>
            </a:pPr>
            <a:r>
              <a:rPr lang="da-DK" sz="1200" dirty="0" smtClean="0">
                <a:solidFill>
                  <a:srgbClr val="FF0000"/>
                </a:solidFill>
                <a:hlinkClick r:id="rId5"/>
              </a:rPr>
              <a:t>http</a:t>
            </a:r>
            <a:r>
              <a:rPr lang="da-DK" sz="1200" dirty="0">
                <a:solidFill>
                  <a:srgbClr val="FF0000"/>
                </a:solidFill>
                <a:hlinkClick r:id="rId5"/>
              </a:rPr>
              <a:t>://</a:t>
            </a:r>
            <a:r>
              <a:rPr lang="da-DK" sz="1200" dirty="0" smtClean="0">
                <a:solidFill>
                  <a:srgbClr val="FF0000"/>
                </a:solidFill>
                <a:hlinkClick r:id="rId5"/>
              </a:rPr>
              <a:t>www.admsys.uni-c.dk/easy-p/dokumenter/Vejledninger/Administration/index.html</a:t>
            </a:r>
            <a:r>
              <a:rPr lang="da-DK" sz="1200" dirty="0" smtClean="0">
                <a:solidFill>
                  <a:srgbClr val="FF0000"/>
                </a:solidFill>
              </a:rPr>
              <a:t> </a:t>
            </a:r>
          </a:p>
          <a:p>
            <a:pPr marL="0" lvl="0" indent="0">
              <a:buNone/>
            </a:pPr>
            <a:r>
              <a:rPr lang="da-DK" sz="1200" dirty="0" smtClean="0"/>
              <a:t>”Løn og Andre vilkår”</a:t>
            </a:r>
          </a:p>
          <a:p>
            <a:pPr marL="0" lvl="0" indent="0">
              <a:buNone/>
            </a:pPr>
            <a:r>
              <a:rPr lang="da-DK" sz="1200" dirty="0" smtClean="0"/>
              <a:t>”Feltet </a:t>
            </a:r>
            <a:r>
              <a:rPr lang="da-DK" sz="1200" dirty="0"/>
              <a:t>til angivelse af kollektiv overenskomst skal være udfyldt med navnet på den/de kollektive overenskomster, som eleven aflønnes efter</a:t>
            </a:r>
            <a:r>
              <a:rPr lang="da-DK" sz="1200" dirty="0" smtClean="0"/>
              <a:t>.</a:t>
            </a:r>
          </a:p>
          <a:p>
            <a:pPr marL="0" indent="0">
              <a:buNone/>
            </a:pPr>
            <a:r>
              <a:rPr lang="da-DK" sz="1200" dirty="0"/>
              <a:t>Skolen skal gøre en ihærdig indsats for at frembringe de manglende oplysninger, er dette ikke muligt, tages kontakt til det faglige udvalg. </a:t>
            </a:r>
          </a:p>
          <a:p>
            <a:pPr marL="0" indent="0">
              <a:buNone/>
            </a:pPr>
            <a:r>
              <a:rPr lang="da-DK" sz="1200" dirty="0"/>
              <a:t>Kan oplysningen ikke fremskaffes, kan aftalen ikke registreres, men sendes tilbage til </a:t>
            </a:r>
            <a:r>
              <a:rPr lang="da-DK" sz="1200" dirty="0" smtClean="0"/>
              <a:t>virksomheden”.</a:t>
            </a:r>
            <a:endParaRPr lang="da-DK" sz="1200" dirty="0">
              <a:solidFill>
                <a:srgbClr val="FF0000"/>
              </a:solidFill>
            </a:endParaRPr>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11</a:t>
            </a:fld>
            <a:endParaRPr lang="da-DK" dirty="0"/>
          </a:p>
        </p:txBody>
      </p:sp>
      <p:pic>
        <p:nvPicPr>
          <p:cNvPr id="7" name="Billede 6"/>
          <p:cNvPicPr/>
          <p:nvPr/>
        </p:nvPicPr>
        <p:blipFill rotWithShape="1">
          <a:blip r:embed="rId6"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394292193"/>
      </p:ext>
    </p:extLst>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 2</a:t>
            </a:r>
            <a:endParaRPr lang="da-DK" dirty="0"/>
          </a:p>
        </p:txBody>
      </p:sp>
      <p:sp>
        <p:nvSpPr>
          <p:cNvPr id="3" name="Pladsholder til indhold 2"/>
          <p:cNvSpPr>
            <a:spLocks noGrp="1"/>
          </p:cNvSpPr>
          <p:nvPr>
            <p:ph idx="1"/>
          </p:nvPr>
        </p:nvSpPr>
        <p:spPr>
          <a:xfrm>
            <a:off x="389928" y="764704"/>
            <a:ext cx="8353425" cy="4752975"/>
          </a:xfrm>
        </p:spPr>
        <p:txBody>
          <a:bodyPr/>
          <a:lstStyle/>
          <a:p>
            <a:pPr marL="0" indent="0">
              <a:buNone/>
            </a:pPr>
            <a:r>
              <a:rPr lang="da-DK" sz="1800" b="1" u="sng" dirty="0"/>
              <a:t>Indkomne spørgsmål</a:t>
            </a:r>
            <a:r>
              <a:rPr lang="da-DK" sz="1800" u="sng" dirty="0"/>
              <a:t>:</a:t>
            </a:r>
          </a:p>
          <a:p>
            <a:pPr marL="0" lvl="0" indent="0">
              <a:buNone/>
            </a:pPr>
            <a:r>
              <a:rPr lang="da-DK" sz="1800" dirty="0" smtClean="0"/>
              <a:t>Vi </a:t>
            </a:r>
            <a:r>
              <a:rPr lang="da-DK" sz="1800" dirty="0"/>
              <a:t>har </a:t>
            </a:r>
            <a:r>
              <a:rPr lang="da-DK" sz="1800" dirty="0" smtClean="0"/>
              <a:t>været </a:t>
            </a:r>
            <a:r>
              <a:rPr lang="da-DK" sz="1800" dirty="0"/>
              <a:t>udsat for et par gange at der er skrevet et andet lønafregningsnr. på end CVR nr., og det SE nr. findes ikke i CVR. Kan det godt lade sig gøre</a:t>
            </a:r>
            <a:r>
              <a:rPr lang="da-DK" sz="1800" dirty="0" smtClean="0"/>
              <a:t>???</a:t>
            </a:r>
          </a:p>
          <a:p>
            <a:pPr marL="0" lvl="0" indent="0">
              <a:buNone/>
            </a:pPr>
            <a:r>
              <a:rPr lang="da-DK" sz="1800" i="1" dirty="0" smtClean="0"/>
              <a:t>Svar: Ja, det kan det godt, netop fordi det kan være et SE nr. som ikke samtidigt er et CVR nr. og i EASY-P findes kun CVR numre.</a:t>
            </a:r>
          </a:p>
          <a:p>
            <a:pPr marL="0" lvl="0" indent="0">
              <a:buNone/>
            </a:pPr>
            <a:endParaRPr lang="da-DK" sz="1800" i="1" dirty="0"/>
          </a:p>
          <a:p>
            <a:pPr marL="0" indent="0">
              <a:buNone/>
            </a:pPr>
            <a:r>
              <a:rPr lang="da-DK" sz="1800" dirty="0"/>
              <a:t> </a:t>
            </a:r>
            <a:r>
              <a:rPr lang="da-DK" sz="1800" dirty="0" smtClean="0"/>
              <a:t>--------------------</a:t>
            </a:r>
          </a:p>
          <a:p>
            <a:pPr marL="0" indent="0">
              <a:buNone/>
            </a:pPr>
            <a:endParaRPr lang="da-DK" sz="1800" dirty="0"/>
          </a:p>
          <a:p>
            <a:pPr marL="0" lvl="0" indent="0">
              <a:buNone/>
            </a:pPr>
            <a:r>
              <a:rPr lang="da-DK" sz="1800" dirty="0"/>
              <a:t>Uforskyldt mistet og hvor meget skal vi som skole gøre. Vi har haft efterhånden nogle sager, som kræver nærmest juridiske evner</a:t>
            </a:r>
            <a:r>
              <a:rPr lang="da-DK" sz="1800" dirty="0" smtClean="0"/>
              <a:t>.</a:t>
            </a:r>
          </a:p>
          <a:p>
            <a:pPr marL="0" lvl="0" indent="0">
              <a:buNone/>
            </a:pPr>
            <a:r>
              <a:rPr lang="da-DK" sz="1800" i="1" dirty="0" smtClean="0"/>
              <a:t>Svar: Dette er vist noget af det vi bare tager en snak om, det er ikke et konkret spørgsmål, men et forslag til oplæg.</a:t>
            </a:r>
            <a:endParaRPr lang="da-DK" sz="1800" i="1" dirty="0"/>
          </a:p>
          <a:p>
            <a:pPr marL="0" indent="0">
              <a:buNone/>
            </a:pPr>
            <a:endParaRPr lang="da-DK" dirty="0"/>
          </a:p>
          <a:p>
            <a:pPr marL="0" indent="0">
              <a:buNone/>
            </a:pPr>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12</a:t>
            </a:fld>
            <a:endParaRPr lang="da-DK" dirty="0"/>
          </a:p>
        </p:txBody>
      </p:sp>
      <p:pic>
        <p:nvPicPr>
          <p:cNvPr id="7" name="Billede 6"/>
          <p:cNvPicPr/>
          <p:nvPr/>
        </p:nvPicPr>
        <p:blipFill rotWithShape="1">
          <a:blip r:embed="rId3"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960093031"/>
      </p:ext>
    </p:extLst>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a:t>
            </a:r>
            <a:endParaRPr lang="da-DK" dirty="0"/>
          </a:p>
        </p:txBody>
      </p:sp>
      <p:sp>
        <p:nvSpPr>
          <p:cNvPr id="3" name="Pladsholder til indhold 2"/>
          <p:cNvSpPr>
            <a:spLocks noGrp="1"/>
          </p:cNvSpPr>
          <p:nvPr>
            <p:ph idx="1"/>
          </p:nvPr>
        </p:nvSpPr>
        <p:spPr>
          <a:xfrm>
            <a:off x="389928" y="836712"/>
            <a:ext cx="8353425" cy="4752975"/>
          </a:xfrm>
        </p:spPr>
        <p:txBody>
          <a:bodyPr/>
          <a:lstStyle/>
          <a:p>
            <a:pPr marL="0" indent="0">
              <a:buNone/>
            </a:pPr>
            <a:r>
              <a:rPr lang="da-DK" sz="1200" b="1" dirty="0"/>
              <a:t>UVM brev af 15 januar 2010.</a:t>
            </a:r>
            <a:endParaRPr lang="da-DK" sz="1200" dirty="0"/>
          </a:p>
          <a:p>
            <a:pPr marL="0" indent="0">
              <a:buNone/>
            </a:pPr>
            <a:r>
              <a:rPr lang="da-DK" sz="1200" b="1" dirty="0"/>
              <a:t>Hvem træffer afgørelse af ”uforskyldt mistet en uddannelsesaftale</a:t>
            </a:r>
            <a:r>
              <a:rPr lang="da-DK" sz="1200" b="1" dirty="0" smtClean="0"/>
              <a:t>”</a:t>
            </a:r>
          </a:p>
          <a:p>
            <a:pPr marL="0" indent="0">
              <a:buNone/>
            </a:pPr>
            <a:endParaRPr lang="da-DK" sz="1200" dirty="0"/>
          </a:p>
          <a:p>
            <a:pPr marL="0" indent="0">
              <a:buNone/>
            </a:pPr>
            <a:r>
              <a:rPr lang="da-DK" sz="1200" dirty="0"/>
              <a:t>Virksomheden skal, jf. § 92, stk. 2, jf. stk. 1, i bekendtgørelse om erhvervsuddannelser, give meddelelse til den skole, hvor uddannelsesaftalen er registreret, hvis uddannelsesaftalen er:</a:t>
            </a:r>
          </a:p>
          <a:p>
            <a:pPr lvl="0">
              <a:buFont typeface="Wingdings" pitchFamily="2" charset="2"/>
              <a:buChar char="v"/>
            </a:pPr>
            <a:r>
              <a:rPr lang="da-DK" sz="1200" dirty="0"/>
              <a:t>ophævet i prøvetiden, </a:t>
            </a:r>
          </a:p>
          <a:p>
            <a:pPr lvl="0">
              <a:buFont typeface="Wingdings" pitchFamily="2" charset="2"/>
              <a:buChar char="v"/>
            </a:pPr>
            <a:r>
              <a:rPr lang="da-DK" sz="1200" dirty="0"/>
              <a:t>ophævet efter aftale mellem parterne,</a:t>
            </a:r>
          </a:p>
          <a:p>
            <a:pPr lvl="0">
              <a:buFont typeface="Wingdings" pitchFamily="2" charset="2"/>
              <a:buChar char="v"/>
            </a:pPr>
            <a:r>
              <a:rPr lang="da-DK" sz="1200" dirty="0"/>
              <a:t>ophævet af en af parterne efter prøvetidens ophør,</a:t>
            </a:r>
          </a:p>
          <a:p>
            <a:pPr lvl="0">
              <a:buFont typeface="Wingdings" pitchFamily="2" charset="2"/>
              <a:buChar char="v"/>
            </a:pPr>
            <a:r>
              <a:rPr lang="da-DK" sz="1200" dirty="0"/>
              <a:t>ophævet ved Tvistighedsnævnets afgørelse, eller</a:t>
            </a:r>
          </a:p>
          <a:p>
            <a:pPr lvl="0">
              <a:buFont typeface="Wingdings" pitchFamily="2" charset="2"/>
              <a:buChar char="v"/>
            </a:pPr>
            <a:r>
              <a:rPr lang="da-DK" sz="1200" dirty="0"/>
              <a:t>ophørt af andre grunde inden udløbet af aftaleperioden.</a:t>
            </a:r>
          </a:p>
          <a:p>
            <a:pPr marL="0" indent="0">
              <a:buNone/>
            </a:pPr>
            <a:r>
              <a:rPr lang="da-DK" sz="1200" dirty="0"/>
              <a:t> </a:t>
            </a:r>
          </a:p>
          <a:p>
            <a:pPr marL="0" indent="0">
              <a:buNone/>
            </a:pPr>
            <a:r>
              <a:rPr lang="da-DK" sz="1200" dirty="0"/>
              <a:t>Når skolen modtager en ophævelsesmeddelelse eller en ny uddannelsesaftale for en elev, der har mistet en uddannelsesaftale, skal skolen afgøre, hvorvidt eleven uforskyldt har mistet en uddannelsesaftale.</a:t>
            </a:r>
          </a:p>
          <a:p>
            <a:pPr marL="0" indent="0">
              <a:buNone/>
            </a:pPr>
            <a:r>
              <a:rPr lang="da-DK" sz="1200" dirty="0"/>
              <a:t> </a:t>
            </a:r>
          </a:p>
          <a:p>
            <a:pPr marL="0" indent="0">
              <a:buNone/>
            </a:pPr>
            <a:r>
              <a:rPr lang="da-DK" sz="1200" dirty="0"/>
              <a:t>Skolens afgørelse skal registreres og arkiveres. For skoler, der anvender EASY-P, er der mulighed for registrering af afgørelsens resultat i dette system. </a:t>
            </a:r>
            <a:endParaRPr lang="da-DK" sz="1200" dirty="0" smtClean="0"/>
          </a:p>
          <a:p>
            <a:pPr marL="0" indent="0">
              <a:buNone/>
            </a:pPr>
            <a:endParaRPr lang="da-DK" sz="1200" dirty="0"/>
          </a:p>
          <a:p>
            <a:pPr marL="0" indent="0">
              <a:buNone/>
            </a:pPr>
            <a:r>
              <a:rPr lang="da-DK" sz="1200" dirty="0" smtClean="0"/>
              <a:t>Vejledning </a:t>
            </a:r>
            <a:r>
              <a:rPr lang="da-DK" sz="1200" dirty="0"/>
              <a:t>herom findes på:</a:t>
            </a:r>
          </a:p>
          <a:p>
            <a:pPr marL="0" indent="0">
              <a:buNone/>
            </a:pPr>
            <a:r>
              <a:rPr lang="da-DK" sz="1200" u="sng" dirty="0">
                <a:hlinkClick r:id="rId3"/>
              </a:rPr>
              <a:t>http://www.admsys.uni-c.dk/easy-p/dokumenter/Vejledninger/Registrering af uddannelsesaftaler mm/uforskyldt mistet aftale vejl.doc</a:t>
            </a:r>
            <a:r>
              <a:rPr lang="da-DK" sz="1200" dirty="0"/>
              <a:t> </a:t>
            </a:r>
          </a:p>
          <a:p>
            <a:pPr marL="0" indent="0">
              <a:buNone/>
            </a:pPr>
            <a:endParaRPr lang="da-DK" sz="1200"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13</a:t>
            </a:fld>
            <a:endParaRPr lang="da-DK" dirty="0"/>
          </a:p>
        </p:txBody>
      </p:sp>
      <p:pic>
        <p:nvPicPr>
          <p:cNvPr id="7" name="Billede 6"/>
          <p:cNvPicPr/>
          <p:nvPr/>
        </p:nvPicPr>
        <p:blipFill rotWithShape="1">
          <a:blip r:embed="rId4"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371918502"/>
      </p:ext>
    </p:extLst>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 3</a:t>
            </a:r>
            <a:endParaRPr lang="da-DK" dirty="0"/>
          </a:p>
        </p:txBody>
      </p:sp>
      <p:sp>
        <p:nvSpPr>
          <p:cNvPr id="3" name="Pladsholder til indhold 2"/>
          <p:cNvSpPr>
            <a:spLocks noGrp="1"/>
          </p:cNvSpPr>
          <p:nvPr>
            <p:ph idx="1"/>
          </p:nvPr>
        </p:nvSpPr>
        <p:spPr>
          <a:xfrm>
            <a:off x="391616" y="836712"/>
            <a:ext cx="8353425" cy="4752975"/>
          </a:xfrm>
        </p:spPr>
        <p:txBody>
          <a:bodyPr/>
          <a:lstStyle/>
          <a:p>
            <a:pPr marL="0" indent="0">
              <a:buNone/>
            </a:pPr>
            <a:r>
              <a:rPr lang="da-DK" sz="1800" b="1" u="sng" dirty="0" smtClean="0"/>
              <a:t>Indkomne </a:t>
            </a:r>
            <a:r>
              <a:rPr lang="da-DK" sz="1800" b="1" u="sng" dirty="0"/>
              <a:t>spørgsmål:</a:t>
            </a:r>
          </a:p>
          <a:p>
            <a:pPr marL="0" indent="0">
              <a:buNone/>
            </a:pPr>
            <a:r>
              <a:rPr lang="da-DK" sz="1800" dirty="0" smtClean="0"/>
              <a:t>Elever efter karensperiode, som skal have SKP på en anden hovedforløbsskole – hvordan håndteres det og hvem er kontaktskole for eleverne?.</a:t>
            </a:r>
          </a:p>
          <a:p>
            <a:pPr marL="0" indent="0">
              <a:buNone/>
            </a:pPr>
            <a:r>
              <a:rPr lang="da-DK" sz="1800" b="1" i="1" dirty="0" smtClean="0"/>
              <a:t>Svar</a:t>
            </a:r>
            <a:r>
              <a:rPr lang="da-DK" sz="1800" b="1" i="1" dirty="0"/>
              <a:t>: </a:t>
            </a:r>
            <a:r>
              <a:rPr lang="da-DK" sz="1800" i="1" dirty="0" smtClean="0"/>
              <a:t>Det er altid grundforløbsskolen der har ansvaret for EMMA vurdering af eleven, og som skal forsøge at finde en evt. anden skole, der kan optage eleven i SKP.</a:t>
            </a:r>
          </a:p>
          <a:p>
            <a:pPr marL="0" indent="0">
              <a:buNone/>
            </a:pPr>
            <a:r>
              <a:rPr lang="da-DK" sz="1800" i="1" dirty="0" smtClean="0"/>
              <a:t>Ved egnethedsvurderingen, ved udløbet af karensperioden finder man ud af, at nogle elever </a:t>
            </a:r>
            <a:r>
              <a:rPr lang="da-DK" sz="1800" i="1" dirty="0"/>
              <a:t>skal i skolepraktik på en anden skole, </a:t>
            </a:r>
            <a:r>
              <a:rPr lang="da-DK" sz="1800" i="1" dirty="0" smtClean="0"/>
              <a:t>der tages kontakt til den valgte skole </a:t>
            </a:r>
            <a:r>
              <a:rPr lang="da-DK" sz="1800" i="1" dirty="0"/>
              <a:t>med oplysninger om hvilke elever det drejer sig om, og hvornår de har afsluttet grundforløbet. </a:t>
            </a:r>
            <a:endParaRPr lang="da-DK" sz="1800" i="1" dirty="0" smtClean="0"/>
          </a:p>
          <a:p>
            <a:pPr marL="0" indent="0">
              <a:buNone/>
            </a:pPr>
            <a:r>
              <a:rPr lang="da-DK" sz="1800" i="1" dirty="0" smtClean="0"/>
              <a:t>Når den </a:t>
            </a:r>
            <a:r>
              <a:rPr lang="da-DK" sz="1800" i="1" dirty="0"/>
              <a:t>modtagende skole </a:t>
            </a:r>
            <a:r>
              <a:rPr lang="da-DK" sz="1800" i="1" dirty="0" smtClean="0"/>
              <a:t>har accepteret at optage eleven i SKP, overtager de dermed </a:t>
            </a:r>
            <a:r>
              <a:rPr lang="da-DK" sz="1800" i="1" dirty="0"/>
              <a:t>det videre forløb for eleven i forhold til skolepraktik. Det aftales de 2 skoler imellem hvor eleven skal være registreret som </a:t>
            </a:r>
            <a:r>
              <a:rPr lang="da-DK" sz="1800" i="1" dirty="0" smtClean="0"/>
              <a:t>søgende. </a:t>
            </a:r>
          </a:p>
          <a:p>
            <a:pPr marL="0" indent="0">
              <a:buNone/>
            </a:pPr>
            <a:r>
              <a:rPr lang="da-DK" sz="1800" i="1" dirty="0" smtClean="0"/>
              <a:t>Det er hensigtsmæssigt med en underskrevet aftale de 2 skoler imellem, som klart beskriver hvem der har ansvar for hvad.</a:t>
            </a:r>
          </a:p>
          <a:p>
            <a:pPr marL="0" indent="0">
              <a:buNone/>
            </a:pPr>
            <a:endParaRPr lang="da-DK" sz="1800" dirty="0" smtClean="0"/>
          </a:p>
          <a:p>
            <a:pPr marL="0" indent="0">
              <a:buNone/>
            </a:pPr>
            <a:r>
              <a:rPr lang="da-DK" sz="1800" dirty="0"/>
              <a:t> </a:t>
            </a:r>
          </a:p>
          <a:p>
            <a:pPr marL="0" indent="0">
              <a:buNone/>
            </a:pPr>
            <a:endParaRPr lang="da-DK" sz="1800" dirty="0"/>
          </a:p>
          <a:p>
            <a:pPr marL="0" indent="0">
              <a:buNone/>
            </a:pPr>
            <a:endParaRPr lang="da-DK" sz="1800"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14</a:t>
            </a:fld>
            <a:endParaRPr lang="da-DK" dirty="0"/>
          </a:p>
        </p:txBody>
      </p:sp>
      <p:pic>
        <p:nvPicPr>
          <p:cNvPr id="7" name="Billede 6"/>
          <p:cNvPicPr/>
          <p:nvPr/>
        </p:nvPicPr>
        <p:blipFill rotWithShape="1">
          <a:blip r:embed="rId3"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4159811142"/>
      </p:ext>
    </p:extLst>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 5</a:t>
            </a:r>
            <a:endParaRPr lang="da-DK" dirty="0"/>
          </a:p>
        </p:txBody>
      </p:sp>
      <p:sp>
        <p:nvSpPr>
          <p:cNvPr id="3" name="Pladsholder til indhold 2"/>
          <p:cNvSpPr>
            <a:spLocks noGrp="1"/>
          </p:cNvSpPr>
          <p:nvPr>
            <p:ph idx="1"/>
          </p:nvPr>
        </p:nvSpPr>
        <p:spPr>
          <a:xfrm>
            <a:off x="391616" y="836712"/>
            <a:ext cx="8353425" cy="4752975"/>
          </a:xfrm>
        </p:spPr>
        <p:txBody>
          <a:bodyPr/>
          <a:lstStyle/>
          <a:p>
            <a:pPr marL="0" indent="0">
              <a:buNone/>
            </a:pPr>
            <a:r>
              <a:rPr lang="da-DK" sz="1800" b="1" u="sng" dirty="0" smtClean="0"/>
              <a:t>Indkomne </a:t>
            </a:r>
            <a:r>
              <a:rPr lang="da-DK" sz="1800" b="1" u="sng" dirty="0"/>
              <a:t>spørgsmål:</a:t>
            </a:r>
          </a:p>
          <a:p>
            <a:pPr marL="0" indent="0">
              <a:buNone/>
            </a:pPr>
            <a:r>
              <a:rPr lang="da-DK" sz="1800" dirty="0"/>
              <a:t>Feltet registrering af pauser: </a:t>
            </a:r>
          </a:p>
          <a:p>
            <a:pPr marL="0" lvl="0" indent="0">
              <a:buNone/>
            </a:pPr>
            <a:r>
              <a:rPr lang="da-DK" sz="1800" dirty="0"/>
              <a:t>Hvornår </a:t>
            </a:r>
            <a:r>
              <a:rPr lang="da-DK" sz="1800" dirty="0" smtClean="0"/>
              <a:t>tastes </a:t>
            </a:r>
            <a:r>
              <a:rPr lang="da-DK" sz="1800" dirty="0"/>
              <a:t>en pause? (barsel, sygdom eller andet fravær</a:t>
            </a:r>
            <a:r>
              <a:rPr lang="da-DK" sz="1800" dirty="0" smtClean="0"/>
              <a:t>?)</a:t>
            </a:r>
          </a:p>
          <a:p>
            <a:pPr marL="0" lvl="0" indent="0">
              <a:buNone/>
            </a:pPr>
            <a:r>
              <a:rPr lang="da-DK" sz="1800" i="1" dirty="0" smtClean="0"/>
              <a:t>Svar: Når eleven har pause i sin uddannelse uanset grund. Pausen tastes primært af hensyn til EASY-A for at sikre at eleven ikke placeres på skoleophold i den periode. Men det er selvfølgelig også smart i forhold til beregning af evt. forlængelse af aftalen.</a:t>
            </a:r>
          </a:p>
          <a:p>
            <a:pPr marL="0" lvl="0" indent="0">
              <a:buNone/>
            </a:pPr>
            <a:r>
              <a:rPr lang="da-DK" sz="1050" i="1" dirty="0" smtClean="0"/>
              <a:t>  </a:t>
            </a:r>
            <a:endParaRPr lang="da-DK" sz="1050" i="1" dirty="0"/>
          </a:p>
          <a:p>
            <a:pPr marL="0" lvl="0" indent="0">
              <a:buNone/>
            </a:pPr>
            <a:r>
              <a:rPr lang="da-DK" sz="1800" dirty="0"/>
              <a:t>Hvor lang tid skal en elev være fraværende for man taster en pause</a:t>
            </a:r>
            <a:r>
              <a:rPr lang="da-DK" sz="1800" dirty="0" smtClean="0"/>
              <a:t>?</a:t>
            </a:r>
          </a:p>
          <a:p>
            <a:pPr marL="0" lvl="0" indent="0">
              <a:buNone/>
            </a:pPr>
            <a:r>
              <a:rPr lang="da-DK" sz="1800" i="1" dirty="0" smtClean="0"/>
              <a:t>Svar: Ingen bestemt grænse</a:t>
            </a:r>
          </a:p>
          <a:p>
            <a:pPr marL="0" lvl="0" indent="0">
              <a:buNone/>
            </a:pPr>
            <a:r>
              <a:rPr lang="da-DK" sz="1800" dirty="0" smtClean="0"/>
              <a:t>---------------------------------</a:t>
            </a:r>
            <a:endParaRPr lang="da-DK" sz="1800" dirty="0"/>
          </a:p>
          <a:p>
            <a:pPr marL="0" indent="0">
              <a:buNone/>
            </a:pPr>
            <a:r>
              <a:rPr lang="da-DK" sz="1800" dirty="0"/>
              <a:t>Godkende virksomheder til VFU</a:t>
            </a:r>
            <a:r>
              <a:rPr lang="da-DK" sz="1800" dirty="0" smtClean="0"/>
              <a:t>: Hvilke </a:t>
            </a:r>
            <a:r>
              <a:rPr lang="da-DK" sz="1800" dirty="0"/>
              <a:t>koder sætter man på i godkendelsesbegrænsninger?</a:t>
            </a:r>
          </a:p>
          <a:p>
            <a:pPr marL="0" indent="0">
              <a:buNone/>
            </a:pPr>
            <a:r>
              <a:rPr lang="da-DK" sz="1800" i="1" dirty="0"/>
              <a:t>Svar: 1097 </a:t>
            </a:r>
            <a:r>
              <a:rPr lang="da-DK" sz="1800" i="1" dirty="0" smtClean="0"/>
              <a:t>”Kun </a:t>
            </a:r>
            <a:r>
              <a:rPr lang="da-DK" sz="1800" i="1" dirty="0"/>
              <a:t>til VFU (virksomhedsforlagt undervisning</a:t>
            </a:r>
            <a:r>
              <a:rPr lang="da-DK" sz="1800" i="1" dirty="0" smtClean="0"/>
              <a:t>)”</a:t>
            </a:r>
          </a:p>
          <a:p>
            <a:pPr marL="0" indent="0">
              <a:buNone/>
            </a:pPr>
            <a:r>
              <a:rPr lang="da-DK" sz="1800" dirty="0"/>
              <a:t> </a:t>
            </a:r>
          </a:p>
          <a:p>
            <a:pPr marL="0" indent="0">
              <a:buNone/>
            </a:pPr>
            <a:endParaRPr lang="da-DK" sz="1800" dirty="0"/>
          </a:p>
          <a:p>
            <a:pPr marL="0" indent="0">
              <a:buNone/>
            </a:pPr>
            <a:endParaRPr lang="da-DK" sz="1800"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15</a:t>
            </a:fld>
            <a:endParaRPr lang="da-DK" dirty="0"/>
          </a:p>
        </p:txBody>
      </p:sp>
      <p:pic>
        <p:nvPicPr>
          <p:cNvPr id="7" name="Billede 6"/>
          <p:cNvPicPr/>
          <p:nvPr/>
        </p:nvPicPr>
        <p:blipFill rotWithShape="1">
          <a:blip r:embed="rId3"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423096458"/>
      </p:ext>
    </p:extLst>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 kommende versioner	</a:t>
            </a:r>
            <a:endParaRPr lang="da-DK" dirty="0"/>
          </a:p>
        </p:txBody>
      </p:sp>
      <p:sp>
        <p:nvSpPr>
          <p:cNvPr id="3" name="Pladsholder til indhold 2"/>
          <p:cNvSpPr>
            <a:spLocks noGrp="1"/>
          </p:cNvSpPr>
          <p:nvPr>
            <p:ph idx="1"/>
          </p:nvPr>
        </p:nvSpPr>
        <p:spPr/>
        <p:txBody>
          <a:bodyPr/>
          <a:lstStyle/>
          <a:p>
            <a:pPr marL="0" indent="0">
              <a:buNone/>
            </a:pPr>
            <a:r>
              <a:rPr lang="da-DK" b="1" dirty="0" smtClean="0"/>
              <a:t>Oktober</a:t>
            </a:r>
          </a:p>
          <a:p>
            <a:pPr marL="0" indent="0" defTabSz="265113">
              <a:buNone/>
            </a:pPr>
            <a:r>
              <a:rPr lang="da-DK" sz="1800" dirty="0" smtClean="0"/>
              <a:t>Primært SOSU aftale ting, bl.a. PA02 til masse oprettelse af aftaler</a:t>
            </a:r>
          </a:p>
          <a:p>
            <a:pPr marL="0" indent="0" defTabSz="265113">
              <a:buNone/>
            </a:pPr>
            <a:r>
              <a:rPr lang="da-DK" sz="1800" dirty="0" smtClean="0"/>
              <a:t>Småændringer på PA01 </a:t>
            </a:r>
          </a:p>
          <a:p>
            <a:pPr marL="265113" indent="-265113" defTabSz="265113">
              <a:buNone/>
              <a:tabLst>
                <a:tab pos="265113" algn="l"/>
              </a:tabLst>
            </a:pPr>
            <a:r>
              <a:rPr lang="da-DK" sz="1800" dirty="0"/>
              <a:t>	</a:t>
            </a:r>
            <a:r>
              <a:rPr lang="da-DK" sz="1800" dirty="0" smtClean="0"/>
              <a:t>Forventet udlært dato, ”Send nu” fjernes, større bemærkningsfelt, mere validering på datoer, DS afdeling, statuskoder opr. Direkte i PA01, aftaletyper og ændring af aftaletyper giver statuskoder, direkte cpr opdatering når cpr nr. er tastet.</a:t>
            </a:r>
          </a:p>
          <a:p>
            <a:pPr marL="265113" indent="-265113" defTabSz="265113">
              <a:buNone/>
              <a:tabLst>
                <a:tab pos="265113" algn="l"/>
              </a:tabLst>
            </a:pPr>
            <a:r>
              <a:rPr lang="da-DK" sz="1800" dirty="0" smtClean="0"/>
              <a:t>Flere og forbedrede søgefunktioner på praktikforholdssøgningen</a:t>
            </a:r>
          </a:p>
          <a:p>
            <a:pPr marL="265113" indent="-265113" defTabSz="265113">
              <a:buNone/>
              <a:tabLst>
                <a:tab pos="265113" algn="l"/>
              </a:tabLst>
            </a:pPr>
            <a:r>
              <a:rPr lang="da-DK" b="1" dirty="0" smtClean="0"/>
              <a:t>Senere</a:t>
            </a:r>
            <a:endParaRPr lang="da-DK" sz="1800" b="1" dirty="0" smtClean="0"/>
          </a:p>
          <a:p>
            <a:pPr marL="265113" indent="-265113" defTabSz="265113">
              <a:buNone/>
              <a:tabLst>
                <a:tab pos="265113" algn="l"/>
              </a:tabLst>
            </a:pPr>
            <a:r>
              <a:rPr lang="da-DK" sz="1800" dirty="0" smtClean="0"/>
              <a:t>Primært SOSU praktikforholds (PF) ting</a:t>
            </a:r>
          </a:p>
          <a:p>
            <a:pPr marL="265113" indent="-265113" defTabSz="265113">
              <a:buNone/>
              <a:tabLst>
                <a:tab pos="265113" algn="l"/>
              </a:tabLst>
            </a:pPr>
            <a:r>
              <a:rPr lang="da-DK" sz="1800" dirty="0"/>
              <a:t>	</a:t>
            </a:r>
            <a:r>
              <a:rPr lang="da-DK" sz="1800" dirty="0" smtClean="0"/>
              <a:t>Konvertering af DS-afdeling, auto afslutning af PF, sletning af PF i A giver også sletning i P.</a:t>
            </a:r>
          </a:p>
          <a:p>
            <a:pPr marL="265113" indent="-265113" defTabSz="265113">
              <a:buNone/>
              <a:tabLst>
                <a:tab pos="265113" algn="l"/>
              </a:tabLst>
            </a:pPr>
            <a:r>
              <a:rPr lang="da-DK" sz="1800" dirty="0" smtClean="0"/>
              <a:t>Flere for forbedrede søgefunktioner på personsøgningen</a:t>
            </a:r>
          </a:p>
          <a:p>
            <a:pPr marL="265113" indent="-265113" defTabSz="265113">
              <a:buNone/>
              <a:tabLst>
                <a:tab pos="265113" algn="l"/>
              </a:tabLst>
            </a:pPr>
            <a:r>
              <a:rPr lang="da-DK" sz="1800" dirty="0" smtClean="0"/>
              <a:t>Ændring i optælling af aftaler på PV01, PL01, PG01 så ikke PF tælles med</a:t>
            </a:r>
            <a:endParaRPr lang="da-DK" sz="1800"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p:txBody>
          <a:bodyPr/>
          <a:lstStyle/>
          <a:p>
            <a:fld id="{4C4CF2F2-CCEF-450D-8179-3212962702D4}" type="slidenum">
              <a:rPr lang="da-DK" smtClean="0"/>
              <a:pPr/>
              <a:t>16</a:t>
            </a:fld>
            <a:endParaRPr lang="da-DK"/>
          </a:p>
        </p:txBody>
      </p:sp>
      <p:pic>
        <p:nvPicPr>
          <p:cNvPr id="7" name="Billede 6"/>
          <p:cNvPicPr/>
          <p:nvPr/>
        </p:nvPicPr>
        <p:blipFill rotWithShape="1">
          <a:blip r:embed="rId3"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567742935"/>
      </p:ext>
    </p:extLst>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 1</a:t>
            </a:r>
            <a:endParaRPr lang="da-DK" dirty="0"/>
          </a:p>
        </p:txBody>
      </p:sp>
      <p:sp>
        <p:nvSpPr>
          <p:cNvPr id="3" name="Pladsholder til indhold 2"/>
          <p:cNvSpPr>
            <a:spLocks noGrp="1"/>
          </p:cNvSpPr>
          <p:nvPr>
            <p:ph idx="1"/>
          </p:nvPr>
        </p:nvSpPr>
        <p:spPr/>
        <p:txBody>
          <a:bodyPr/>
          <a:lstStyle/>
          <a:p>
            <a:r>
              <a:rPr lang="da-DK" dirty="0"/>
              <a:t>Relevante emner hvis der ikke kommer nok spørgsmål</a:t>
            </a:r>
            <a:r>
              <a:rPr lang="da-DK" dirty="0" smtClean="0"/>
              <a:t>:</a:t>
            </a:r>
            <a:r>
              <a:rPr lang="da-DK" dirty="0"/>
              <a:t> </a:t>
            </a:r>
            <a:endParaRPr lang="da-DK" sz="1200" dirty="0"/>
          </a:p>
          <a:p>
            <a:pPr lvl="0"/>
            <a:r>
              <a:rPr lang="da-DK" dirty="0"/>
              <a:t>Aftaler</a:t>
            </a:r>
            <a:endParaRPr lang="da-DK" sz="1200" dirty="0"/>
          </a:p>
          <a:p>
            <a:pPr lvl="0"/>
            <a:r>
              <a:rPr lang="da-DK" dirty="0"/>
              <a:t>Korte aftaler</a:t>
            </a:r>
            <a:endParaRPr lang="da-DK" sz="1200" dirty="0"/>
          </a:p>
          <a:p>
            <a:pPr lvl="0"/>
            <a:r>
              <a:rPr lang="da-DK" dirty="0"/>
              <a:t>Skolepraktik</a:t>
            </a:r>
            <a:endParaRPr lang="da-DK" sz="1200" dirty="0"/>
          </a:p>
          <a:p>
            <a:pPr lvl="1"/>
            <a:r>
              <a:rPr lang="da-DK" dirty="0"/>
              <a:t>Veje ind i skolepraktik</a:t>
            </a:r>
            <a:endParaRPr lang="da-DK" sz="1200" dirty="0"/>
          </a:p>
          <a:p>
            <a:pPr lvl="1"/>
            <a:r>
              <a:rPr lang="da-DK" dirty="0"/>
              <a:t>Uforskyldt mistet</a:t>
            </a:r>
            <a:endParaRPr lang="da-DK" sz="1200" dirty="0"/>
          </a:p>
          <a:p>
            <a:pPr lvl="1"/>
            <a:r>
              <a:rPr lang="da-DK" dirty="0"/>
              <a:t>Ændret registreringspraksis</a:t>
            </a:r>
            <a:endParaRPr lang="da-DK" sz="1200" dirty="0"/>
          </a:p>
          <a:p>
            <a:pPr lvl="1"/>
            <a:r>
              <a:rPr lang="da-DK" dirty="0"/>
              <a:t>Kvoter</a:t>
            </a:r>
            <a:endParaRPr lang="da-DK" sz="1200" dirty="0"/>
          </a:p>
          <a:p>
            <a:pPr lvl="0"/>
            <a:r>
              <a:rPr lang="da-DK" dirty="0" smtClean="0"/>
              <a:t>Dataoverførsler – aftaleoverførslen sker nu løbende</a:t>
            </a:r>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17</a:t>
            </a:fld>
            <a:endParaRPr lang="da-DK" dirty="0"/>
          </a:p>
        </p:txBody>
      </p:sp>
      <p:pic>
        <p:nvPicPr>
          <p:cNvPr id="7" name="Billede 6"/>
          <p:cNvPicPr/>
          <p:nvPr/>
        </p:nvPicPr>
        <p:blipFill rotWithShape="1">
          <a:blip r:embed="rId3"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2107085042"/>
      </p:ext>
    </p:extLst>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HUSK:</a:t>
            </a:r>
            <a:endParaRPr lang="da-DK" dirty="0"/>
          </a:p>
        </p:txBody>
      </p:sp>
      <p:sp>
        <p:nvSpPr>
          <p:cNvPr id="3" name="Pladsholder til indhold 2"/>
          <p:cNvSpPr>
            <a:spLocks noGrp="1"/>
          </p:cNvSpPr>
          <p:nvPr>
            <p:ph idx="1"/>
          </p:nvPr>
        </p:nvSpPr>
        <p:spPr/>
        <p:txBody>
          <a:bodyPr/>
          <a:lstStyle/>
          <a:p>
            <a:pPr marL="0" indent="0">
              <a:buNone/>
            </a:pPr>
            <a:endParaRPr lang="da-DK" dirty="0" smtClean="0"/>
          </a:p>
          <a:p>
            <a:pPr marL="0" indent="0">
              <a:buNone/>
            </a:pPr>
            <a:endParaRPr lang="da-DK" dirty="0"/>
          </a:p>
          <a:p>
            <a:pPr marL="0" indent="0">
              <a:buNone/>
            </a:pPr>
            <a:endParaRPr lang="da-DK" dirty="0" smtClean="0"/>
          </a:p>
          <a:p>
            <a:pPr marL="0" indent="0">
              <a:buNone/>
            </a:pPr>
            <a:endParaRPr lang="da-DK" dirty="0" smtClean="0"/>
          </a:p>
          <a:p>
            <a:pPr marL="0" indent="0">
              <a:buNone/>
            </a:pPr>
            <a:r>
              <a:rPr lang="da-DK" dirty="0" smtClean="0"/>
              <a:t>Siden </a:t>
            </a:r>
            <a:r>
              <a:rPr lang="da-DK" dirty="0"/>
              <a:t>1. april </a:t>
            </a:r>
            <a:r>
              <a:rPr lang="da-DK" dirty="0" smtClean="0"/>
              <a:t>er der </a:t>
            </a:r>
            <a:r>
              <a:rPr lang="da-DK" dirty="0"/>
              <a:t>sendt aftaler af sted fra </a:t>
            </a:r>
            <a:r>
              <a:rPr lang="da-DK" dirty="0" smtClean="0"/>
              <a:t>EASY-P </a:t>
            </a:r>
            <a:r>
              <a:rPr lang="da-DK" dirty="0"/>
              <a:t>til </a:t>
            </a:r>
            <a:r>
              <a:rPr lang="da-DK" dirty="0" smtClean="0"/>
              <a:t>EASY-F </a:t>
            </a:r>
            <a:r>
              <a:rPr lang="da-DK" dirty="0"/>
              <a:t>hvert </a:t>
            </a:r>
            <a:r>
              <a:rPr lang="da-DK" dirty="0" smtClean="0"/>
              <a:t>15. </a:t>
            </a:r>
            <a:r>
              <a:rPr lang="da-DK" dirty="0"/>
              <a:t>minut i stedet for en gang i døgnet</a:t>
            </a:r>
            <a:r>
              <a:rPr lang="da-DK" dirty="0" smtClean="0"/>
              <a:t>. Dvs. man behøver ikke bruge ”Send nu” mere </a:t>
            </a:r>
            <a:r>
              <a:rPr lang="da-DK" dirty="0" smtClean="0">
                <a:sym typeface="Wingdings" pitchFamily="2" charset="2"/>
              </a:rPr>
              <a:t></a:t>
            </a:r>
            <a:endParaRPr lang="da-DK" dirty="0" smtClean="0"/>
          </a:p>
          <a:p>
            <a:pPr marL="0" indent="0">
              <a:buNone/>
            </a:pPr>
            <a:r>
              <a:rPr lang="da-DK" sz="1050" dirty="0" smtClean="0"/>
              <a:t>  </a:t>
            </a:r>
            <a:endParaRPr lang="da-DK" sz="1050" dirty="0"/>
          </a:p>
          <a:p>
            <a:pPr marL="0" indent="0">
              <a:buNone/>
            </a:pPr>
            <a:r>
              <a:rPr lang="da-DK" dirty="0" smtClean="0"/>
              <a:t>EASY-F </a:t>
            </a:r>
            <a:r>
              <a:rPr lang="da-DK" dirty="0"/>
              <a:t>indlæser hvert 20. minut </a:t>
            </a:r>
            <a:r>
              <a:rPr lang="da-DK" dirty="0" smtClean="0"/>
              <a:t>(minuttal 14 / 34 / 54) og </a:t>
            </a:r>
            <a:r>
              <a:rPr lang="da-DK" dirty="0"/>
              <a:t>sender videre til </a:t>
            </a:r>
            <a:r>
              <a:rPr lang="da-DK" dirty="0" smtClean="0"/>
              <a:t>EASY-A, </a:t>
            </a:r>
            <a:r>
              <a:rPr lang="da-DK" dirty="0"/>
              <a:t>så afhængig af hvor ofte skolernes </a:t>
            </a:r>
            <a:r>
              <a:rPr lang="da-DK" dirty="0" smtClean="0"/>
              <a:t>EASY-A </a:t>
            </a:r>
            <a:r>
              <a:rPr lang="da-DK" dirty="0"/>
              <a:t>er sat til at køre, så tager det ikke mere end en ½ time før aftaleændring kommer over til </a:t>
            </a:r>
            <a:r>
              <a:rPr lang="da-DK" dirty="0" smtClean="0"/>
              <a:t>EASY-A </a:t>
            </a:r>
            <a:r>
              <a:rPr lang="da-DK" dirty="0"/>
              <a:t>nu om dage</a:t>
            </a:r>
            <a:r>
              <a:rPr lang="da-DK" dirty="0" smtClean="0"/>
              <a:t>.</a:t>
            </a:r>
            <a:endParaRPr lang="da-DK" sz="1050" dirty="0" smtClean="0"/>
          </a:p>
          <a:p>
            <a:pPr marL="0" indent="0">
              <a:buNone/>
            </a:pPr>
            <a:endParaRPr lang="da-DK" sz="1050" dirty="0"/>
          </a:p>
          <a:p>
            <a:pPr marL="0" indent="0">
              <a:buNone/>
            </a:pPr>
            <a:r>
              <a:rPr lang="da-DK" dirty="0" smtClean="0"/>
              <a:t>A280 anbefaling: B754 opsætning til hver 20 minut med start 7:00</a:t>
            </a:r>
            <a:endParaRPr lang="da-DK" dirty="0"/>
          </a:p>
          <a:p>
            <a:pPr marL="0" indent="0">
              <a:buNone/>
            </a:pPr>
            <a:endParaRPr lang="da-DK" sz="1000"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18</a:t>
            </a:fld>
            <a:endParaRPr lang="da-DK" dirty="0"/>
          </a:p>
        </p:txBody>
      </p:sp>
      <p:pic>
        <p:nvPicPr>
          <p:cNvPr id="7" name="Billede 6"/>
          <p:cNvPicPr/>
          <p:nvPr/>
        </p:nvPicPr>
        <p:blipFill rotWithShape="1">
          <a:blip r:embed="rId3"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pic>
        <p:nvPicPr>
          <p:cNvPr id="8" name="Picture 2" descr="C:\Users\sran\AppData\Local\Microsoft\Windows\Temporary Internet Files\Content.IE5\O99TZOJK\MC900280738[1].wmf"/>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419872" y="980728"/>
            <a:ext cx="1608499" cy="160246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3426257"/>
      </p:ext>
    </p:extLst>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a:t>
            </a:r>
            <a:endParaRPr lang="da-DK" dirty="0"/>
          </a:p>
        </p:txBody>
      </p:sp>
      <p:sp>
        <p:nvSpPr>
          <p:cNvPr id="3" name="Pladsholder til indhold 2"/>
          <p:cNvSpPr>
            <a:spLocks noGrp="1"/>
          </p:cNvSpPr>
          <p:nvPr>
            <p:ph idx="1"/>
          </p:nvPr>
        </p:nvSpPr>
        <p:spPr>
          <a:xfrm>
            <a:off x="359283" y="683941"/>
            <a:ext cx="8353425" cy="4833292"/>
          </a:xfrm>
        </p:spPr>
        <p:txBody>
          <a:bodyPr/>
          <a:lstStyle/>
          <a:p>
            <a:pPr marL="0" indent="0">
              <a:buNone/>
            </a:pPr>
            <a:r>
              <a:rPr lang="da-DK" sz="1600" b="1" dirty="0"/>
              <a:t>Forside </a:t>
            </a:r>
            <a:r>
              <a:rPr lang="da-DK" sz="1600" b="1" dirty="0" smtClean="0"/>
              <a:t>optællingen i EASY-P</a:t>
            </a:r>
          </a:p>
          <a:p>
            <a:r>
              <a:rPr lang="da-DK" sz="1600" dirty="0" smtClean="0"/>
              <a:t>Elever uden 90 dages kontakt: Ser </a:t>
            </a:r>
            <a:r>
              <a:rPr lang="da-DK" sz="1600" dirty="0"/>
              <a:t>på, hvilken af de kontaktkoder som betyder, at der har været 2-vejs kontakt med eleven.</a:t>
            </a:r>
          </a:p>
          <a:p>
            <a:r>
              <a:rPr lang="da-DK" sz="1600" dirty="0"/>
              <a:t>Ser på (koder som har Systemdato eller Brugerdato i kolonnen ”Kontaktdato” PT07), som har nyeste dato, og er der ingen af disse datoer der er nyere end 90 dage, kommer personen med i antallet på forsiden</a:t>
            </a:r>
            <a:r>
              <a:rPr lang="da-DK" sz="1600" dirty="0" smtClean="0"/>
              <a:t>.</a:t>
            </a:r>
          </a:p>
          <a:p>
            <a:r>
              <a:rPr lang="da-DK" sz="1600" dirty="0" smtClean="0"/>
              <a:t>Ikke søgende SKP elever: Bemærk at her kigges på AKTIVE SKP forhold ikke nødvendigvis igangværende!</a:t>
            </a:r>
          </a:p>
          <a:p>
            <a:r>
              <a:rPr lang="da-DK" sz="1600" dirty="0" smtClean="0"/>
              <a:t>NB!  Optællingen med SKP elever uden synlig profil: når der laves søgninger i    EASY-P, så vær opmærksom på, om der søges på SKP skole – eller kontaktskole.</a:t>
            </a:r>
          </a:p>
          <a:p>
            <a:endParaRPr lang="da-DK" sz="1600" dirty="0"/>
          </a:p>
          <a:p>
            <a:pPr marL="0" indent="0">
              <a:buNone/>
            </a:pPr>
            <a:endParaRPr lang="da-DK" sz="1600" dirty="0"/>
          </a:p>
          <a:p>
            <a:pPr marL="0" indent="0">
              <a:buNone/>
            </a:pPr>
            <a:endParaRPr lang="da-DK" sz="1600"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19</a:t>
            </a:fld>
            <a:endParaRPr lang="da-DK" dirty="0"/>
          </a:p>
        </p:txBody>
      </p:sp>
      <p:pic>
        <p:nvPicPr>
          <p:cNvPr id="7" name="Billede 6"/>
          <p:cNvPicPr/>
          <p:nvPr/>
        </p:nvPicPr>
        <p:blipFill rotWithShape="1">
          <a:blip r:embed="rId3"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pic>
        <p:nvPicPr>
          <p:cNvPr id="8" name="Pladsholder til indhold 5"/>
          <p:cNvPicPr>
            <a:picLocks/>
          </p:cNvPicPr>
          <p:nvPr/>
        </p:nvPicPr>
        <p:blipFill rotWithShape="1">
          <a:blip r:embed="rId4" cstate="print"/>
          <a:srcRect r="36806" b="51389"/>
          <a:stretch/>
        </p:blipFill>
        <p:spPr bwMode="auto">
          <a:xfrm>
            <a:off x="755576" y="3501008"/>
            <a:ext cx="7560840" cy="2016224"/>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2809517827"/>
      </p:ext>
    </p:extLst>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971600" y="3284984"/>
            <a:ext cx="6769100" cy="1449628"/>
          </a:xfrm>
        </p:spPr>
        <p:txBody>
          <a:bodyPr/>
          <a:lstStyle/>
          <a:p>
            <a:r>
              <a:rPr lang="da-DK" dirty="0" smtClean="0"/>
              <a:t>Birgit </a:t>
            </a:r>
            <a:r>
              <a:rPr lang="da-DK" dirty="0"/>
              <a:t>Heinsen</a:t>
            </a:r>
            <a:r>
              <a:rPr lang="da-DK" dirty="0" smtClean="0"/>
              <a:t>, CPH West  (Praktikpladsen)</a:t>
            </a:r>
          </a:p>
          <a:p>
            <a:r>
              <a:rPr lang="da-DK" dirty="0"/>
              <a:t>Anne Birch, Uni-C (Praktik+)</a:t>
            </a:r>
          </a:p>
          <a:p>
            <a:r>
              <a:rPr lang="da-DK" dirty="0" smtClean="0"/>
              <a:t>Jette Stefansen, Uddannelsescenter Holstebro (EASY-P)</a:t>
            </a:r>
          </a:p>
          <a:p>
            <a:r>
              <a:rPr lang="da-DK" dirty="0" smtClean="0"/>
              <a:t>Sanne </a:t>
            </a:r>
            <a:r>
              <a:rPr lang="da-DK" dirty="0"/>
              <a:t>Rejnholt </a:t>
            </a:r>
            <a:r>
              <a:rPr lang="da-DK" dirty="0" smtClean="0"/>
              <a:t>Andersen, Svendborg Erhvervsskole (EASY-P)</a:t>
            </a:r>
            <a:endParaRPr lang="da-DK" dirty="0"/>
          </a:p>
        </p:txBody>
      </p:sp>
      <p:sp>
        <p:nvSpPr>
          <p:cNvPr id="3" name="Title 2"/>
          <p:cNvSpPr>
            <a:spLocks noGrp="1"/>
          </p:cNvSpPr>
          <p:nvPr>
            <p:ph type="ctrTitle" sz="quarter"/>
          </p:nvPr>
        </p:nvSpPr>
        <p:spPr/>
        <p:txBody>
          <a:bodyPr/>
          <a:lstStyle/>
          <a:p>
            <a:r>
              <a:rPr lang="da-DK" dirty="0" smtClean="0"/>
              <a:t>Paneldeltagere</a:t>
            </a:r>
            <a:endParaRPr lang="da-DK" dirty="0"/>
          </a:p>
        </p:txBody>
      </p:sp>
    </p:spTree>
    <p:extLst>
      <p:ext uri="{BB962C8B-B14F-4D97-AF65-F5344CB8AC3E}">
        <p14:creationId xmlns:p14="http://schemas.microsoft.com/office/powerpoint/2010/main" xmlns="" val="2234520559"/>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Husk:</a:t>
            </a:r>
            <a:endParaRPr lang="da-DK" dirty="0"/>
          </a:p>
        </p:txBody>
      </p:sp>
      <p:sp>
        <p:nvSpPr>
          <p:cNvPr id="3" name="Pladsholder til indhold 2"/>
          <p:cNvSpPr>
            <a:spLocks noGrp="1"/>
          </p:cNvSpPr>
          <p:nvPr>
            <p:ph idx="1"/>
          </p:nvPr>
        </p:nvSpPr>
        <p:spPr/>
        <p:txBody>
          <a:bodyPr/>
          <a:lstStyle/>
          <a:p>
            <a:pPr marL="0" indent="0">
              <a:buNone/>
            </a:pPr>
            <a:r>
              <a:rPr lang="da-DK" dirty="0" smtClean="0"/>
              <a:t>Man kan </a:t>
            </a:r>
            <a:r>
              <a:rPr lang="da-DK" u="sng" dirty="0" smtClean="0"/>
              <a:t>ikke</a:t>
            </a:r>
            <a:r>
              <a:rPr lang="da-DK" dirty="0" smtClean="0"/>
              <a:t> være elev i egen virksomhed - </a:t>
            </a:r>
            <a:r>
              <a:rPr lang="da-DK" dirty="0" smtClean="0">
                <a:hlinkClick r:id="rId3"/>
              </a:rPr>
              <a:t>Se afgørelse fra MBU</a:t>
            </a:r>
            <a:endParaRPr lang="da-DK" dirty="0" smtClean="0"/>
          </a:p>
          <a:p>
            <a:pPr marL="0" indent="0">
              <a:buNone/>
            </a:pPr>
            <a:endParaRPr lang="da-DK" dirty="0" smtClean="0"/>
          </a:p>
          <a:p>
            <a:pPr marL="0" indent="0">
              <a:buNone/>
            </a:pPr>
            <a:r>
              <a:rPr lang="da-DK" dirty="0" smtClean="0"/>
              <a:t>Kan man registrere en uddannelsesaftale som ikke er underskrevet af begge parter? </a:t>
            </a:r>
          </a:p>
          <a:p>
            <a:pPr marL="0" indent="0">
              <a:buNone/>
            </a:pPr>
            <a:r>
              <a:rPr lang="da-DK" i="1" dirty="0" smtClean="0"/>
              <a:t>Nej, aftalen er først en gyldig aftale når begge parter har underskrevet, og først derefter kan aftalen registreres.</a:t>
            </a:r>
          </a:p>
          <a:p>
            <a:pPr marL="0" indent="0">
              <a:buNone/>
            </a:pPr>
            <a:endParaRPr lang="da-DK" i="1" dirty="0" smtClean="0"/>
          </a:p>
          <a:p>
            <a:pPr marL="0" indent="0">
              <a:buNone/>
            </a:pPr>
            <a:r>
              <a:rPr lang="da-DK" dirty="0"/>
              <a:t>Opbevaring/arkivering af </a:t>
            </a:r>
            <a:r>
              <a:rPr lang="da-DK" dirty="0" smtClean="0"/>
              <a:t>aftaler:</a:t>
            </a:r>
          </a:p>
          <a:p>
            <a:pPr marL="0" indent="0">
              <a:buNone/>
            </a:pPr>
            <a:r>
              <a:rPr lang="da-DK" i="1" dirty="0" smtClean="0"/>
              <a:t>Bemærk, at der nu endelig er fundet juridisk afklaring om at originale aftaler, tillæg og ophævelser skal opbevares af skolen i mindst 3 år efter aftalen udløb. </a:t>
            </a:r>
            <a:r>
              <a:rPr lang="da-DK" i="1" dirty="0" smtClean="0">
                <a:hlinkClick r:id="rId4"/>
              </a:rPr>
              <a:t>Se mere i Den Administrative vejledning</a:t>
            </a:r>
            <a:r>
              <a:rPr lang="da-DK" i="1" dirty="0" smtClean="0"/>
              <a:t> afsnit I.2.1.4</a:t>
            </a:r>
          </a:p>
          <a:p>
            <a:pPr marL="0" indent="0">
              <a:buNone/>
            </a:pPr>
            <a:r>
              <a:rPr lang="da-DK" dirty="0"/>
              <a:t>Kopi af skole- og uddannelsesbevis gemmes af udstederen (skolen eller det faglige udvalg) i 30 år, jf. hovedbekendtgørelsens § 83, stk. 3. </a:t>
            </a:r>
          </a:p>
          <a:p>
            <a:pPr marL="0" indent="0">
              <a:buNone/>
            </a:pPr>
            <a:endParaRPr lang="da-DK" i="1" dirty="0" smtClean="0"/>
          </a:p>
          <a:p>
            <a:pPr marL="0" indent="0">
              <a:buNone/>
            </a:pPr>
            <a:endParaRPr lang="da-DK" dirty="0" smtClean="0"/>
          </a:p>
          <a:p>
            <a:pPr marL="0" indent="0">
              <a:buNone/>
            </a:pPr>
            <a:endParaRPr lang="da-DK" dirty="0" smtClean="0"/>
          </a:p>
          <a:p>
            <a:pPr marL="0" indent="0">
              <a:buNone/>
            </a:pPr>
            <a:endParaRPr lang="da-DK" dirty="0"/>
          </a:p>
          <a:p>
            <a:pPr marL="0" indent="0">
              <a:buNone/>
            </a:pPr>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779912" y="6381328"/>
            <a:ext cx="648072" cy="210839"/>
          </a:xfrm>
        </p:spPr>
        <p:txBody>
          <a:bodyPr/>
          <a:lstStyle/>
          <a:p>
            <a:r>
              <a:rPr lang="da-DK" dirty="0" smtClean="0"/>
              <a:t>Side </a:t>
            </a:r>
            <a:fld id="{4C4CF2F2-CCEF-450D-8179-3212962702D4}" type="slidenum">
              <a:rPr lang="da-DK" smtClean="0"/>
              <a:pPr/>
              <a:t>20</a:t>
            </a:fld>
            <a:endParaRPr lang="da-DK" dirty="0"/>
          </a:p>
        </p:txBody>
      </p:sp>
      <p:pic>
        <p:nvPicPr>
          <p:cNvPr id="7" name="Billede 6"/>
          <p:cNvPicPr/>
          <p:nvPr/>
        </p:nvPicPr>
        <p:blipFill rotWithShape="1">
          <a:blip r:embed="rId5"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2077687311"/>
      </p:ext>
    </p:extLst>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EASY-P</a:t>
            </a:r>
          </a:p>
        </p:txBody>
      </p:sp>
      <p:sp>
        <p:nvSpPr>
          <p:cNvPr id="3" name="Pladsholder til indhold 2"/>
          <p:cNvSpPr>
            <a:spLocks noGrp="1"/>
          </p:cNvSpPr>
          <p:nvPr>
            <p:ph idx="1"/>
          </p:nvPr>
        </p:nvSpPr>
        <p:spPr/>
        <p:txBody>
          <a:bodyPr/>
          <a:lstStyle/>
          <a:p>
            <a:pPr marL="0" indent="0">
              <a:buNone/>
            </a:pPr>
            <a:r>
              <a:rPr lang="da-DK" sz="1000" dirty="0"/>
              <a:t> </a:t>
            </a:r>
            <a:r>
              <a:rPr lang="da-DK" b="1" dirty="0" smtClean="0"/>
              <a:t>Elever </a:t>
            </a:r>
            <a:r>
              <a:rPr lang="da-DK" b="1" dirty="0"/>
              <a:t>på </a:t>
            </a:r>
            <a:r>
              <a:rPr lang="da-DK" b="1" dirty="0" smtClean="0"/>
              <a:t>barsel</a:t>
            </a:r>
            <a:endParaRPr lang="da-DK" b="1" dirty="0"/>
          </a:p>
          <a:p>
            <a:pPr marL="0" indent="0">
              <a:buNone/>
            </a:pPr>
            <a:r>
              <a:rPr lang="da-DK" dirty="0"/>
              <a:t>Iflg. </a:t>
            </a:r>
            <a:r>
              <a:rPr lang="da-DK" dirty="0" smtClean="0"/>
              <a:t>MBU </a:t>
            </a:r>
            <a:r>
              <a:rPr lang="da-DK" u="sng" dirty="0" smtClean="0"/>
              <a:t>skal</a:t>
            </a:r>
            <a:r>
              <a:rPr lang="da-DK" dirty="0" smtClean="0"/>
              <a:t> </a:t>
            </a:r>
            <a:r>
              <a:rPr lang="da-DK" dirty="0"/>
              <a:t>aftaler for elever på </a:t>
            </a:r>
            <a:r>
              <a:rPr lang="da-DK" dirty="0" smtClean="0"/>
              <a:t>barsel </a:t>
            </a:r>
            <a:r>
              <a:rPr lang="da-DK" dirty="0"/>
              <a:t>forlænges efter </a:t>
            </a:r>
            <a:r>
              <a:rPr lang="da-DK" dirty="0" smtClean="0"/>
              <a:t>§ </a:t>
            </a:r>
            <a:r>
              <a:rPr lang="da-DK" dirty="0"/>
              <a:t>58 stk. 3.</a:t>
            </a:r>
          </a:p>
          <a:p>
            <a:pPr marL="0" indent="0">
              <a:buNone/>
            </a:pPr>
            <a:r>
              <a:rPr lang="da-DK" dirty="0"/>
              <a:t>Bekendtgørelse af lov om erhvervsuddannelser, </a:t>
            </a:r>
            <a:r>
              <a:rPr lang="da-DK" dirty="0">
                <a:hlinkClick r:id="rId3"/>
              </a:rPr>
              <a:t>https://www.retsinformation.dk/Forms/R0710.aspx?id=135656</a:t>
            </a:r>
            <a:r>
              <a:rPr lang="da-DK" dirty="0"/>
              <a:t> </a:t>
            </a:r>
          </a:p>
          <a:p>
            <a:pPr marL="0" indent="0">
              <a:buNone/>
            </a:pPr>
            <a:r>
              <a:rPr lang="da-DK" dirty="0"/>
              <a:t>LBK </a:t>
            </a:r>
            <a:r>
              <a:rPr lang="da-DK" dirty="0" smtClean="0"/>
              <a:t>nr. </a:t>
            </a:r>
            <a:r>
              <a:rPr lang="da-DK" dirty="0"/>
              <a:t>171 af 02/03/2011 </a:t>
            </a:r>
          </a:p>
          <a:p>
            <a:pPr marL="0" indent="0">
              <a:buNone/>
            </a:pPr>
            <a:endParaRPr lang="da-DK" dirty="0" smtClean="0"/>
          </a:p>
          <a:p>
            <a:pPr marL="0" indent="0">
              <a:buNone/>
            </a:pPr>
            <a:r>
              <a:rPr lang="da-DK" dirty="0" smtClean="0"/>
              <a:t>Dvs</a:t>
            </a:r>
            <a:r>
              <a:rPr lang="da-DK" dirty="0"/>
              <a:t>. udløber en uddannelsesaftale mens eleven er på orlov, skal der </a:t>
            </a:r>
            <a:r>
              <a:rPr lang="da-DK" dirty="0" smtClean="0"/>
              <a:t>inden slutdato på uddannelsesaftalen laves </a:t>
            </a:r>
            <a:r>
              <a:rPr lang="da-DK" dirty="0"/>
              <a:t>et tillæg, sådan at eleven er dækket af et ansættelsesforhold </a:t>
            </a:r>
            <a:r>
              <a:rPr lang="da-DK" dirty="0" smtClean="0"/>
              <a:t>– under </a:t>
            </a:r>
            <a:r>
              <a:rPr lang="da-DK" dirty="0"/>
              <a:t>hele barslen. </a:t>
            </a:r>
            <a:endParaRPr lang="da-DK" dirty="0" smtClean="0"/>
          </a:p>
          <a:p>
            <a:pPr marL="0" indent="0">
              <a:buNone/>
            </a:pPr>
            <a:r>
              <a:rPr lang="da-DK" dirty="0" smtClean="0"/>
              <a:t>Hvis </a:t>
            </a:r>
            <a:r>
              <a:rPr lang="da-DK" dirty="0"/>
              <a:t>ikke den præcise dato for tilbagevendende efter orlov er kendt, kan det blive nødvendig med endnu et tillæg</a:t>
            </a:r>
            <a:r>
              <a:rPr lang="da-DK" dirty="0" smtClean="0"/>
              <a:t>.</a:t>
            </a:r>
          </a:p>
          <a:p>
            <a:pPr marL="0" indent="0">
              <a:buNone/>
            </a:pPr>
            <a:endParaRPr lang="da-DK" dirty="0"/>
          </a:p>
          <a:p>
            <a:pPr marL="0" indent="0">
              <a:buNone/>
            </a:pPr>
            <a:endParaRPr lang="da-DK" dirty="0" smtClean="0"/>
          </a:p>
          <a:p>
            <a:pPr marL="457200" lvl="1" indent="0">
              <a:buNone/>
            </a:pPr>
            <a:endParaRPr lang="da-DK" sz="1100" dirty="0" smtClean="0"/>
          </a:p>
          <a:p>
            <a:pPr marL="457200" lvl="1" indent="0">
              <a:buNone/>
            </a:pPr>
            <a:endParaRPr lang="da-DK" sz="1600" dirty="0" smtClean="0"/>
          </a:p>
          <a:p>
            <a:endParaRPr lang="da-DK" sz="1600" dirty="0" smtClean="0"/>
          </a:p>
          <a:p>
            <a:endParaRPr lang="da-DK" sz="1600" dirty="0" smtClean="0"/>
          </a:p>
          <a:p>
            <a:endParaRPr lang="da-DK" sz="1600"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381328"/>
            <a:ext cx="576486" cy="216025"/>
          </a:xfrm>
        </p:spPr>
        <p:txBody>
          <a:bodyPr/>
          <a:lstStyle/>
          <a:p>
            <a:r>
              <a:rPr lang="da-DK" dirty="0" smtClean="0"/>
              <a:t>Side </a:t>
            </a:r>
            <a:fld id="{4C4CF2F2-CCEF-450D-8179-3212962702D4}" type="slidenum">
              <a:rPr lang="da-DK" smtClean="0"/>
              <a:pPr/>
              <a:t>21</a:t>
            </a:fld>
            <a:endParaRPr lang="da-DK" dirty="0"/>
          </a:p>
        </p:txBody>
      </p:sp>
      <p:pic>
        <p:nvPicPr>
          <p:cNvPr id="8" name="Billede 7"/>
          <p:cNvPicPr/>
          <p:nvPr/>
        </p:nvPicPr>
        <p:blipFill rotWithShape="1">
          <a:blip r:embed="rId4" cstate="print"/>
          <a:srcRect l="42830" t="46841" r="50160" b="38212"/>
          <a:stretch/>
        </p:blipFill>
        <p:spPr bwMode="auto">
          <a:xfrm>
            <a:off x="8316416" y="188640"/>
            <a:ext cx="427990"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4230825447"/>
      </p:ext>
    </p:extLst>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EASY-P</a:t>
            </a:r>
          </a:p>
        </p:txBody>
      </p:sp>
      <p:sp>
        <p:nvSpPr>
          <p:cNvPr id="3" name="Pladsholder til indhold 2"/>
          <p:cNvSpPr>
            <a:spLocks noGrp="1"/>
          </p:cNvSpPr>
          <p:nvPr>
            <p:ph idx="1"/>
          </p:nvPr>
        </p:nvSpPr>
        <p:spPr>
          <a:xfrm>
            <a:off x="395288" y="683940"/>
            <a:ext cx="8353425" cy="4905649"/>
          </a:xfrm>
        </p:spPr>
        <p:txBody>
          <a:bodyPr/>
          <a:lstStyle/>
          <a:p>
            <a:pPr marL="0" indent="0">
              <a:buNone/>
            </a:pPr>
            <a:r>
              <a:rPr lang="da-DK" b="1" dirty="0" smtClean="0"/>
              <a:t>Korte aftaler.</a:t>
            </a:r>
            <a:endParaRPr lang="da-DK" sz="1400" b="1" dirty="0" smtClean="0"/>
          </a:p>
          <a:p>
            <a:pPr>
              <a:buFont typeface="Arial" pitchFamily="34" charset="0"/>
              <a:buChar char="•"/>
            </a:pPr>
            <a:r>
              <a:rPr lang="da-DK" sz="1400" dirty="0"/>
              <a:t>Aftaler, der indeholder en HEL praktikperiode (altså en praktikperiode i sin fulde længde mellem 2 skoleophold), og minimum et skoleophold fra hovedforløbet</a:t>
            </a:r>
            <a:r>
              <a:rPr lang="da-DK" sz="1400" dirty="0" smtClean="0"/>
              <a:t>.</a:t>
            </a:r>
          </a:p>
          <a:p>
            <a:pPr>
              <a:buFont typeface="Arial" pitchFamily="34" charset="0"/>
              <a:buChar char="•"/>
            </a:pPr>
            <a:r>
              <a:rPr lang="da-DK" sz="1400" dirty="0"/>
              <a:t>Afkortning (tillæg) i aftaleperioden: Perioden skal stadigvæk overholde reglerne om længden for korte aftaler.</a:t>
            </a:r>
          </a:p>
          <a:p>
            <a:pPr>
              <a:buFont typeface="Arial" pitchFamily="34" charset="0"/>
              <a:buChar char="•"/>
            </a:pPr>
            <a:r>
              <a:rPr lang="da-DK" sz="1400" dirty="0"/>
              <a:t>Forlængelse (tillæg) ind i en ny praktikperiode vil kunne være til skade for eleven, da denne så ikke kan indgå en kort aftale om næste praktikperiode, uden at denne aftale kommer til at omfatte næsten to praktikperioder (den hvor der mangler noget af en praktikperiode, som ikke længere er hel, og den næste hele, der ligger efter næste skoleperiode). </a:t>
            </a:r>
            <a:br>
              <a:rPr lang="da-DK" sz="1400" dirty="0"/>
            </a:br>
            <a:r>
              <a:rPr lang="da-DK" sz="1400" dirty="0"/>
              <a:t>Aftalens slutdato må ikke være lig med afslutning af trin 1 eller 2</a:t>
            </a:r>
            <a:r>
              <a:rPr lang="da-DK" sz="1400" dirty="0" smtClean="0"/>
              <a:t>.</a:t>
            </a:r>
          </a:p>
          <a:p>
            <a:pPr>
              <a:buFont typeface="Arial" pitchFamily="34" charset="0"/>
              <a:buChar char="•"/>
            </a:pPr>
            <a:r>
              <a:rPr lang="da-DK" sz="1400" dirty="0"/>
              <a:t>Når en uddannelsesaftale udløber på samme tidspunkt som trin 1 eller trin 2 afsluttes, er der </a:t>
            </a:r>
            <a:r>
              <a:rPr lang="da-DK" sz="1400" b="1" i="1" dirty="0"/>
              <a:t>ikke</a:t>
            </a:r>
            <a:r>
              <a:rPr lang="da-DK" sz="1400" dirty="0"/>
              <a:t> tale om en kort aftale – men derimod en </a:t>
            </a:r>
            <a:r>
              <a:rPr lang="da-DK" sz="1400" b="1" dirty="0"/>
              <a:t>ordinær </a:t>
            </a:r>
            <a:r>
              <a:rPr lang="da-DK" sz="1400" b="1" dirty="0" smtClean="0"/>
              <a:t>aftale, </a:t>
            </a:r>
            <a:r>
              <a:rPr lang="da-DK" sz="1400" dirty="0" smtClean="0"/>
              <a:t>evt. restaftale hvis eleven allerede har gennemført en del af uddannelsen.</a:t>
            </a:r>
          </a:p>
          <a:p>
            <a:pPr marL="457200" lvl="1" indent="0">
              <a:buNone/>
            </a:pPr>
            <a:r>
              <a:rPr lang="da-DK" sz="1400" dirty="0" smtClean="0"/>
              <a:t>Der </a:t>
            </a:r>
            <a:r>
              <a:rPr lang="da-DK" sz="1400" dirty="0"/>
              <a:t>skal altså </a:t>
            </a:r>
            <a:r>
              <a:rPr lang="da-DK" sz="1400" b="1" dirty="0"/>
              <a:t>ikke</a:t>
            </a:r>
            <a:r>
              <a:rPr lang="da-DK" sz="1400" dirty="0"/>
              <a:t> registreres supplerende aftaletype 1018 ”Del af forløb med korte aftaler” på en sådan aftale. </a:t>
            </a:r>
            <a:endParaRPr lang="da-DK" sz="1400" dirty="0" smtClean="0"/>
          </a:p>
          <a:p>
            <a:pPr>
              <a:buFont typeface="Arial" pitchFamily="34" charset="0"/>
              <a:buChar char="•"/>
            </a:pPr>
            <a:r>
              <a:rPr lang="da-DK" sz="1400" dirty="0"/>
              <a:t>En aftale, der afsluttes på trin 1 eller trin 2 skal have afslutningsårsag 1101 </a:t>
            </a:r>
            <a:r>
              <a:rPr lang="da-DK" sz="1400" dirty="0" smtClean="0"/>
              <a:t>”Afsluttet </a:t>
            </a:r>
            <a:r>
              <a:rPr lang="da-DK" sz="1400" dirty="0"/>
              <a:t>– udlært</a:t>
            </a:r>
            <a:r>
              <a:rPr lang="da-DK" sz="1400" dirty="0" smtClean="0"/>
              <a:t>”.</a:t>
            </a:r>
          </a:p>
          <a:p>
            <a:pPr>
              <a:buFont typeface="Arial" pitchFamily="34" charset="0"/>
              <a:buChar char="•"/>
            </a:pPr>
            <a:r>
              <a:rPr lang="da-DK" sz="1400" dirty="0" smtClean="0"/>
              <a:t>NB: Tilskudskontoret oplyser, </a:t>
            </a:r>
            <a:r>
              <a:rPr lang="da-DK" sz="1400" dirty="0"/>
              <a:t>at en trin 2 aftale, som påbegyndes lige efter afslutningen af en trin 1 aftale, ikke udløser færdiggørelsestaxameter. </a:t>
            </a:r>
            <a:br>
              <a:rPr lang="da-DK" sz="1400" dirty="0"/>
            </a:br>
            <a:r>
              <a:rPr lang="da-DK" sz="1800" dirty="0"/>
              <a:t/>
            </a:r>
            <a:br>
              <a:rPr lang="da-DK" sz="1800" dirty="0"/>
            </a:br>
            <a:endParaRPr lang="da-DK" sz="1800" dirty="0"/>
          </a:p>
          <a:p>
            <a:endParaRPr lang="da-DK" dirty="0"/>
          </a:p>
          <a:p>
            <a:pPr marL="457200" lvl="1" indent="0">
              <a:buNone/>
            </a:pPr>
            <a:endParaRPr lang="da-DK" dirty="0" smtClean="0"/>
          </a:p>
          <a:p>
            <a:endParaRPr lang="da-DK" dirty="0" smtClean="0"/>
          </a:p>
          <a:p>
            <a:endParaRPr lang="da-DK" dirty="0" smtClean="0"/>
          </a:p>
          <a:p>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381328"/>
            <a:ext cx="576486" cy="216025"/>
          </a:xfrm>
        </p:spPr>
        <p:txBody>
          <a:bodyPr/>
          <a:lstStyle/>
          <a:p>
            <a:r>
              <a:rPr lang="da-DK" dirty="0" smtClean="0"/>
              <a:t>Side </a:t>
            </a:r>
            <a:fld id="{4C4CF2F2-CCEF-450D-8179-3212962702D4}" type="slidenum">
              <a:rPr lang="da-DK" smtClean="0"/>
              <a:pPr/>
              <a:t>22</a:t>
            </a:fld>
            <a:endParaRPr lang="da-DK" dirty="0"/>
          </a:p>
        </p:txBody>
      </p:sp>
      <p:pic>
        <p:nvPicPr>
          <p:cNvPr id="8" name="Billede 7"/>
          <p:cNvPicPr/>
          <p:nvPr/>
        </p:nvPicPr>
        <p:blipFill rotWithShape="1">
          <a:blip r:embed="rId3" cstate="print"/>
          <a:srcRect l="42830" t="46841" r="50160" b="38212"/>
          <a:stretch/>
        </p:blipFill>
        <p:spPr bwMode="auto">
          <a:xfrm>
            <a:off x="8316416" y="188640"/>
            <a:ext cx="427990"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575521462"/>
      </p:ext>
    </p:extLst>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a:t>
            </a:r>
            <a:endParaRPr lang="da-DK" dirty="0"/>
          </a:p>
        </p:txBody>
      </p:sp>
      <p:sp>
        <p:nvSpPr>
          <p:cNvPr id="3" name="Pladsholder til indhold 2"/>
          <p:cNvSpPr>
            <a:spLocks noGrp="1"/>
          </p:cNvSpPr>
          <p:nvPr>
            <p:ph idx="1"/>
          </p:nvPr>
        </p:nvSpPr>
        <p:spPr>
          <a:xfrm>
            <a:off x="395288" y="683940"/>
            <a:ext cx="8353425" cy="4905649"/>
          </a:xfrm>
        </p:spPr>
        <p:txBody>
          <a:bodyPr/>
          <a:lstStyle/>
          <a:p>
            <a:pPr marL="0" indent="0">
              <a:buNone/>
            </a:pPr>
            <a:r>
              <a:rPr lang="da-DK" sz="1600" b="1" dirty="0" smtClean="0"/>
              <a:t>4 </a:t>
            </a:r>
            <a:r>
              <a:rPr lang="da-DK" sz="1600" b="1" dirty="0"/>
              <a:t>veje ind i </a:t>
            </a:r>
            <a:r>
              <a:rPr lang="da-DK" sz="1600" b="1" dirty="0" smtClean="0"/>
              <a:t>skolepraktik</a:t>
            </a:r>
            <a:endParaRPr lang="da-DK" sz="1600" dirty="0"/>
          </a:p>
          <a:p>
            <a:pPr marL="0" indent="0">
              <a:buNone/>
            </a:pPr>
            <a:endParaRPr lang="da-DK" sz="1600" dirty="0"/>
          </a:p>
          <a:p>
            <a:pPr marL="0" indent="0">
              <a:buNone/>
            </a:pPr>
            <a:r>
              <a:rPr lang="da-DK" sz="1400" b="1" dirty="0"/>
              <a:t>1. Ordinært optag</a:t>
            </a:r>
            <a:r>
              <a:rPr lang="da-DK" sz="1400" dirty="0"/>
              <a:t> efter grundforløb eller optag til trin 2 på baggrund af fuldført trin 1. </a:t>
            </a:r>
            <a:br>
              <a:rPr lang="da-DK" sz="1400" dirty="0"/>
            </a:br>
            <a:r>
              <a:rPr lang="da-DK" sz="1400" dirty="0"/>
              <a:t>Registreres med den obligatoriske aftaletype </a:t>
            </a:r>
            <a:r>
              <a:rPr lang="da-DK" sz="1400" dirty="0" smtClean="0"/>
              <a:t/>
            </a:r>
            <a:br>
              <a:rPr lang="da-DK" sz="1400" dirty="0" smtClean="0"/>
            </a:br>
            <a:r>
              <a:rPr lang="da-DK" sz="1400" b="1" dirty="0" smtClean="0"/>
              <a:t>1081</a:t>
            </a:r>
            <a:r>
              <a:rPr lang="da-DK" sz="1400" dirty="0" smtClean="0"/>
              <a:t> </a:t>
            </a:r>
            <a:r>
              <a:rPr lang="da-DK" sz="1400" dirty="0"/>
              <a:t>Skolepraktik</a:t>
            </a:r>
            <a:br>
              <a:rPr lang="da-DK" sz="1400" dirty="0"/>
            </a:br>
            <a:r>
              <a:rPr lang="da-DK" sz="1400" dirty="0"/>
              <a:t/>
            </a:r>
            <a:br>
              <a:rPr lang="da-DK" sz="1400" dirty="0"/>
            </a:br>
            <a:r>
              <a:rPr lang="da-DK" sz="1400" b="1" dirty="0"/>
              <a:t>2. </a:t>
            </a:r>
            <a:r>
              <a:rPr lang="da-DK" sz="1400" dirty="0"/>
              <a:t>Optaget i en </a:t>
            </a:r>
            <a:r>
              <a:rPr lang="da-DK" sz="1400" b="1" dirty="0"/>
              <a:t>kvoteplads</a:t>
            </a:r>
            <a:r>
              <a:rPr lang="da-DK" sz="1400" dirty="0"/>
              <a:t>. Registreres med den obligatoriske aftaletype </a:t>
            </a:r>
            <a:br>
              <a:rPr lang="da-DK" sz="1400" dirty="0"/>
            </a:br>
            <a:r>
              <a:rPr lang="da-DK" sz="1400" b="1" dirty="0"/>
              <a:t>1081 </a:t>
            </a:r>
            <a:r>
              <a:rPr lang="da-DK" sz="1400" dirty="0"/>
              <a:t>Skolepraktik samt den nye supplerende aftaletype </a:t>
            </a:r>
            <a:br>
              <a:rPr lang="da-DK" sz="1400" dirty="0"/>
            </a:br>
            <a:r>
              <a:rPr lang="da-DK" sz="1400" b="1" dirty="0"/>
              <a:t>1025 </a:t>
            </a:r>
            <a:r>
              <a:rPr lang="da-DK" sz="1400" dirty="0"/>
              <a:t>Optaget i kvoteplads </a:t>
            </a:r>
            <a:r>
              <a:rPr lang="da-DK" sz="1400" i="1" dirty="0"/>
              <a:t>(1025 skal også på 'tillæg' til skolepraktikken)</a:t>
            </a:r>
            <a:r>
              <a:rPr lang="da-DK" sz="1400" dirty="0"/>
              <a:t>. </a:t>
            </a:r>
            <a:br>
              <a:rPr lang="da-DK" sz="1400" dirty="0"/>
            </a:br>
            <a:r>
              <a:rPr lang="da-DK" sz="1400" dirty="0"/>
              <a:t/>
            </a:r>
            <a:br>
              <a:rPr lang="da-DK" sz="1400" dirty="0"/>
            </a:br>
            <a:r>
              <a:rPr lang="da-DK" sz="1400" b="1" dirty="0"/>
              <a:t>3. </a:t>
            </a:r>
            <a:r>
              <a:rPr lang="da-DK" sz="1400" dirty="0"/>
              <a:t>Efter </a:t>
            </a:r>
            <a:r>
              <a:rPr lang="da-DK" sz="1400" b="1" dirty="0"/>
              <a:t>uforskyldt mistet</a:t>
            </a:r>
            <a:r>
              <a:rPr lang="da-DK" sz="1400" dirty="0"/>
              <a:t> aftale. Registreres med den obligatoriske aftaletype</a:t>
            </a:r>
            <a:br>
              <a:rPr lang="da-DK" sz="1400" dirty="0"/>
            </a:br>
            <a:r>
              <a:rPr lang="da-DK" sz="1400" b="1" dirty="0"/>
              <a:t>1081 </a:t>
            </a:r>
            <a:r>
              <a:rPr lang="da-DK" sz="1400" dirty="0"/>
              <a:t>Skolepraktik samt med den nye supplerende aftaletype </a:t>
            </a:r>
            <a:br>
              <a:rPr lang="da-DK" sz="1400" dirty="0"/>
            </a:br>
            <a:r>
              <a:rPr lang="da-DK" sz="1400" b="1" dirty="0"/>
              <a:t>1026 </a:t>
            </a:r>
            <a:r>
              <a:rPr lang="da-DK" sz="1400" dirty="0"/>
              <a:t>Optaget efter uforskyldt mistet aftale </a:t>
            </a:r>
            <a:r>
              <a:rPr lang="da-DK" sz="1400" i="1" dirty="0"/>
              <a:t>(1026 skal også på 'tillæg' til skolepraktikken</a:t>
            </a:r>
            <a:r>
              <a:rPr lang="da-DK" sz="1400" i="1" dirty="0" smtClean="0"/>
              <a:t>)</a:t>
            </a:r>
            <a:r>
              <a:rPr lang="da-DK" sz="1400" dirty="0" smtClean="0"/>
              <a:t>.</a:t>
            </a:r>
            <a:r>
              <a:rPr lang="da-DK" sz="1400" dirty="0"/>
              <a:t/>
            </a:r>
            <a:br>
              <a:rPr lang="da-DK" sz="1400" dirty="0"/>
            </a:br>
            <a:r>
              <a:rPr lang="da-DK" sz="1400" dirty="0"/>
              <a:t>Kontaktkoden 2912 "</a:t>
            </a:r>
            <a:r>
              <a:rPr lang="da-DK" sz="1400" i="1" dirty="0"/>
              <a:t>Elev har uforskyldt mistet aftale, bekræftet d</a:t>
            </a:r>
            <a:r>
              <a:rPr lang="da-DK" sz="1400" dirty="0"/>
              <a:t>." skal fortsat registreres i PP00 på eleven.</a:t>
            </a:r>
            <a:br>
              <a:rPr lang="da-DK" sz="1400" dirty="0"/>
            </a:br>
            <a:r>
              <a:rPr lang="da-DK" sz="1400" dirty="0"/>
              <a:t/>
            </a:r>
            <a:br>
              <a:rPr lang="da-DK" sz="1400" dirty="0"/>
            </a:br>
            <a:r>
              <a:rPr lang="da-DK" sz="1400" b="1" dirty="0"/>
              <a:t>4. </a:t>
            </a:r>
            <a:r>
              <a:rPr lang="da-DK" sz="1400" dirty="0"/>
              <a:t>Efter en </a:t>
            </a:r>
            <a:r>
              <a:rPr lang="da-DK" sz="1400" b="1" dirty="0"/>
              <a:t>kort aftale</a:t>
            </a:r>
            <a:r>
              <a:rPr lang="da-DK" sz="1400" dirty="0"/>
              <a:t>. Registreres med den obligatoriske aftaletype </a:t>
            </a:r>
            <a:br>
              <a:rPr lang="da-DK" sz="1400" dirty="0"/>
            </a:br>
            <a:r>
              <a:rPr lang="da-DK" sz="1400" b="1" dirty="0"/>
              <a:t>1081 </a:t>
            </a:r>
            <a:r>
              <a:rPr lang="da-DK" sz="1400" dirty="0"/>
              <a:t>for skolepraktik samt med supplerende aftaletype </a:t>
            </a:r>
            <a:br>
              <a:rPr lang="da-DK" sz="1400" dirty="0"/>
            </a:br>
            <a:r>
              <a:rPr lang="da-DK" sz="1400" b="1" dirty="0"/>
              <a:t>1018 </a:t>
            </a:r>
            <a:r>
              <a:rPr lang="da-DK" sz="1400" dirty="0"/>
              <a:t>for kort aftale. </a:t>
            </a:r>
            <a:br>
              <a:rPr lang="da-DK" sz="1400" dirty="0"/>
            </a:br>
            <a:r>
              <a:rPr lang="da-DK" sz="1400" dirty="0"/>
              <a:t>Vær opmærksom på, at alle skolepraktikforhold i forbindelse med korte aftaler skal registreres med supplerende aftaletype 1018 (også hvis det er den sidste del op til udlæringsdatoen</a:t>
            </a:r>
            <a:r>
              <a:rPr lang="da-DK" sz="1400" dirty="0" smtClean="0"/>
              <a:t>).  </a:t>
            </a:r>
            <a:endParaRPr lang="da-DK" sz="1200"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23</a:t>
            </a:fld>
            <a:endParaRPr lang="da-DK" dirty="0"/>
          </a:p>
        </p:txBody>
      </p:sp>
      <p:pic>
        <p:nvPicPr>
          <p:cNvPr id="7" name="Billede 6"/>
          <p:cNvPicPr/>
          <p:nvPr/>
        </p:nvPicPr>
        <p:blipFill rotWithShape="1">
          <a:blip r:embed="rId3"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3621368584"/>
      </p:ext>
    </p:extLst>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850" y="230188"/>
            <a:ext cx="8424863" cy="534516"/>
          </a:xfrm>
        </p:spPr>
        <p:txBody>
          <a:bodyPr/>
          <a:lstStyle/>
          <a:p>
            <a:r>
              <a:rPr lang="da-DK" dirty="0"/>
              <a:t>EASY-P</a:t>
            </a:r>
          </a:p>
        </p:txBody>
      </p:sp>
      <p:sp>
        <p:nvSpPr>
          <p:cNvPr id="3" name="Pladsholder til indhold 2"/>
          <p:cNvSpPr>
            <a:spLocks noGrp="1"/>
          </p:cNvSpPr>
          <p:nvPr>
            <p:ph idx="1"/>
          </p:nvPr>
        </p:nvSpPr>
        <p:spPr/>
        <p:txBody>
          <a:bodyPr/>
          <a:lstStyle/>
          <a:p>
            <a:pPr marL="0" indent="0">
              <a:buNone/>
            </a:pPr>
            <a:r>
              <a:rPr lang="da-DK" dirty="0" smtClean="0"/>
              <a:t>Kombinationsaftale.</a:t>
            </a:r>
          </a:p>
          <a:p>
            <a:pPr marL="0" indent="0">
              <a:buNone/>
            </a:pPr>
            <a:endParaRPr lang="da-DK" dirty="0"/>
          </a:p>
          <a:p>
            <a:pPr marL="0" indent="0">
              <a:buNone/>
            </a:pPr>
            <a:r>
              <a:rPr lang="da-DK" dirty="0" smtClean="0"/>
              <a:t>Kan en uddannelsesaftale i aftaleperioden ændres til at være en kombinationsaftale ?</a:t>
            </a:r>
          </a:p>
          <a:p>
            <a:pPr marL="0" indent="0">
              <a:buNone/>
            </a:pPr>
            <a:endParaRPr lang="da-DK" dirty="0"/>
          </a:p>
          <a:p>
            <a:pPr>
              <a:buFont typeface="Arial" pitchFamily="34" charset="0"/>
              <a:buChar char="•"/>
            </a:pPr>
            <a:r>
              <a:rPr lang="da-DK" dirty="0" smtClean="0"/>
              <a:t>En </a:t>
            </a:r>
            <a:r>
              <a:rPr lang="da-DK" dirty="0"/>
              <a:t>uddannelsesaftale kan godt ændres til </a:t>
            </a:r>
            <a:r>
              <a:rPr lang="da-DK" smtClean="0"/>
              <a:t>at være en </a:t>
            </a:r>
            <a:r>
              <a:rPr lang="da-DK" dirty="0"/>
              <a:t>kombinationsaftale, såfremt alle tre parter er indstillet her på. </a:t>
            </a:r>
            <a:endParaRPr lang="da-DK" dirty="0" smtClean="0"/>
          </a:p>
          <a:p>
            <a:pPr>
              <a:buFont typeface="Arial" pitchFamily="34" charset="0"/>
              <a:buChar char="•"/>
            </a:pPr>
            <a:endParaRPr lang="da-DK" dirty="0" smtClean="0"/>
          </a:p>
          <a:p>
            <a:pPr>
              <a:buFont typeface="Arial" pitchFamily="34" charset="0"/>
              <a:buChar char="•"/>
            </a:pPr>
            <a:r>
              <a:rPr lang="da-DK" dirty="0" smtClean="0"/>
              <a:t>I skal </a:t>
            </a:r>
            <a:r>
              <a:rPr lang="da-DK" dirty="0"/>
              <a:t>som </a:t>
            </a:r>
            <a:r>
              <a:rPr lang="da-DK" dirty="0" smtClean="0"/>
              <a:t>skole </a:t>
            </a:r>
            <a:r>
              <a:rPr lang="da-DK" dirty="0"/>
              <a:t>være opmærksom på, at alle parterne er bekendt med konsekvenserne, herunder </a:t>
            </a:r>
            <a:r>
              <a:rPr lang="da-DK" dirty="0" smtClean="0"/>
              <a:t>særligt - </a:t>
            </a:r>
            <a:r>
              <a:rPr lang="da-DK" dirty="0"/>
              <a:t>at der ikke er prøvetid i virksomhed nummer 2. </a:t>
            </a:r>
            <a:br>
              <a:rPr lang="da-DK" dirty="0"/>
            </a:br>
            <a:endParaRPr lang="da-DK" dirty="0" smtClean="0"/>
          </a:p>
          <a:p>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p:txBody>
          <a:bodyPr/>
          <a:lstStyle/>
          <a:p>
            <a:fld id="{4C4CF2F2-CCEF-450D-8179-3212962702D4}" type="slidenum">
              <a:rPr lang="da-DK" smtClean="0"/>
              <a:pPr/>
              <a:t>24</a:t>
            </a:fld>
            <a:endParaRPr lang="da-DK"/>
          </a:p>
        </p:txBody>
      </p:sp>
      <p:pic>
        <p:nvPicPr>
          <p:cNvPr id="7" name="Billede 6"/>
          <p:cNvPicPr/>
          <p:nvPr/>
        </p:nvPicPr>
        <p:blipFill rotWithShape="1">
          <a:blip r:embed="rId2"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775128767"/>
      </p:ext>
    </p:extLst>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a:t>
            </a:r>
            <a:endParaRPr lang="da-DK" dirty="0"/>
          </a:p>
        </p:txBody>
      </p:sp>
      <p:sp>
        <p:nvSpPr>
          <p:cNvPr id="3" name="Pladsholder til indhold 2"/>
          <p:cNvSpPr>
            <a:spLocks noGrp="1"/>
          </p:cNvSpPr>
          <p:nvPr>
            <p:ph idx="1"/>
          </p:nvPr>
        </p:nvSpPr>
        <p:spPr/>
        <p:txBody>
          <a:bodyPr/>
          <a:lstStyle/>
          <a:p>
            <a:pPr marL="0" indent="0">
              <a:buNone/>
            </a:pPr>
            <a:r>
              <a:rPr lang="da-DK" b="1" dirty="0" smtClean="0"/>
              <a:t>FU breve.</a:t>
            </a:r>
          </a:p>
          <a:p>
            <a:pPr marL="0" indent="0">
              <a:buNone/>
            </a:pPr>
            <a:endParaRPr lang="da-DK" b="1" dirty="0" smtClean="0"/>
          </a:p>
          <a:p>
            <a:pPr marL="0" indent="0">
              <a:buNone/>
            </a:pPr>
            <a:r>
              <a:rPr lang="da-DK" dirty="0"/>
              <a:t>Desværre er der nogle aftaletyper, der endnu IKKE kommer med på </a:t>
            </a:r>
            <a:r>
              <a:rPr lang="da-DK" dirty="0" smtClean="0"/>
              <a:t>FU breve.</a:t>
            </a:r>
          </a:p>
          <a:p>
            <a:pPr marL="0" indent="0">
              <a:buNone/>
            </a:pPr>
            <a:r>
              <a:rPr lang="da-DK" dirty="0" smtClean="0"/>
              <a:t>Det drejer sig om:</a:t>
            </a:r>
          </a:p>
          <a:p>
            <a:r>
              <a:rPr lang="da-DK" dirty="0"/>
              <a:t>1009 ” Første aftale efter uforskyldt mistet aftale”</a:t>
            </a:r>
          </a:p>
          <a:p>
            <a:pPr marL="0" indent="0">
              <a:buNone/>
            </a:pPr>
            <a:endParaRPr lang="da-DK" sz="1050" dirty="0"/>
          </a:p>
          <a:p>
            <a:r>
              <a:rPr lang="da-DK" dirty="0"/>
              <a:t>1041 ”PE, Produktionsskolebas. </a:t>
            </a:r>
            <a:r>
              <a:rPr lang="da-DK" dirty="0" err="1"/>
              <a:t>Eud</a:t>
            </a:r>
            <a:r>
              <a:rPr lang="da-DK" dirty="0"/>
              <a:t>”</a:t>
            </a:r>
          </a:p>
          <a:p>
            <a:pPr marL="0" indent="0">
              <a:buNone/>
            </a:pPr>
            <a:endParaRPr lang="da-DK" sz="1050" dirty="0"/>
          </a:p>
          <a:p>
            <a:r>
              <a:rPr lang="da-DK" dirty="0"/>
              <a:t>1042 ” PE-delaftale (under produktionsskolebas. </a:t>
            </a:r>
            <a:r>
              <a:rPr lang="da-DK" dirty="0" err="1"/>
              <a:t>eud</a:t>
            </a:r>
            <a:r>
              <a:rPr lang="da-DK" dirty="0"/>
              <a:t>)”</a:t>
            </a:r>
          </a:p>
          <a:p>
            <a:pPr marL="0" indent="0">
              <a:buNone/>
            </a:pPr>
            <a:endParaRPr lang="da-DK" sz="1000" dirty="0"/>
          </a:p>
          <a:p>
            <a:r>
              <a:rPr lang="da-DK" dirty="0"/>
              <a:t>1043 ” PE-VFU (</a:t>
            </a:r>
            <a:r>
              <a:rPr lang="da-DK" dirty="0" err="1"/>
              <a:t>virks.forl</a:t>
            </a:r>
            <a:r>
              <a:rPr lang="da-DK" dirty="0"/>
              <a:t>. undervisn. </a:t>
            </a:r>
            <a:r>
              <a:rPr lang="da-DK" dirty="0" err="1"/>
              <a:t>prod.skole</a:t>
            </a:r>
            <a:r>
              <a:rPr lang="da-DK" dirty="0"/>
              <a:t> </a:t>
            </a:r>
            <a:r>
              <a:rPr lang="da-DK" dirty="0" err="1"/>
              <a:t>eud</a:t>
            </a:r>
            <a:r>
              <a:rPr lang="da-DK" dirty="0"/>
              <a:t>”</a:t>
            </a:r>
          </a:p>
          <a:p>
            <a:pPr marL="0" indent="0">
              <a:buNone/>
            </a:pPr>
            <a:endParaRPr lang="da-DK" dirty="0"/>
          </a:p>
          <a:p>
            <a:pPr marL="0" indent="0">
              <a:buNone/>
            </a:pPr>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25</a:t>
            </a:fld>
            <a:endParaRPr lang="da-DK" dirty="0"/>
          </a:p>
        </p:txBody>
      </p:sp>
      <p:pic>
        <p:nvPicPr>
          <p:cNvPr id="7" name="Billede 6"/>
          <p:cNvPicPr/>
          <p:nvPr/>
        </p:nvPicPr>
        <p:blipFill rotWithShape="1">
          <a:blip r:embed="rId3"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923861828"/>
      </p:ext>
    </p:extLst>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a:t>
            </a:r>
            <a:endParaRPr lang="da-DK" dirty="0"/>
          </a:p>
        </p:txBody>
      </p:sp>
      <p:sp>
        <p:nvSpPr>
          <p:cNvPr id="3" name="Pladsholder til indhold 2"/>
          <p:cNvSpPr>
            <a:spLocks noGrp="1"/>
          </p:cNvSpPr>
          <p:nvPr>
            <p:ph idx="1"/>
          </p:nvPr>
        </p:nvSpPr>
        <p:spPr>
          <a:xfrm>
            <a:off x="391616" y="836712"/>
            <a:ext cx="8353425" cy="4752975"/>
          </a:xfrm>
        </p:spPr>
        <p:txBody>
          <a:bodyPr/>
          <a:lstStyle/>
          <a:p>
            <a:pPr marL="0" indent="0">
              <a:buNone/>
            </a:pPr>
            <a:r>
              <a:rPr lang="da-DK" sz="1400" b="1" dirty="0"/>
              <a:t>Forsøg med voksenlærlingetilskud i 4 </a:t>
            </a:r>
            <a:r>
              <a:rPr lang="da-DK" sz="1400" b="1" dirty="0" smtClean="0"/>
              <a:t>år  (ADM sys nyhed af 030212)</a:t>
            </a:r>
            <a:endParaRPr lang="da-DK" sz="1400" b="1" dirty="0"/>
          </a:p>
          <a:p>
            <a:pPr marL="0" indent="0">
              <a:buNone/>
            </a:pPr>
            <a:r>
              <a:rPr lang="da-DK" sz="1400" dirty="0"/>
              <a:t/>
            </a:r>
            <a:br>
              <a:rPr lang="da-DK" sz="1400" dirty="0"/>
            </a:br>
            <a:r>
              <a:rPr lang="da-DK" sz="1400" dirty="0"/>
              <a:t>Der er lavet forsøgsordning specielt rettet mod ledige, der er mellem 25 og 29 år ved uddannelsens begyndelse (også nævnt i </a:t>
            </a:r>
            <a:r>
              <a:rPr lang="da-DK" sz="1400" dirty="0">
                <a:hlinkClick r:id="rId3" action="ppaction://hlinkfile"/>
              </a:rPr>
              <a:t>Praktik+ nyhed</a:t>
            </a:r>
            <a:r>
              <a:rPr lang="da-DK" sz="1400" baseline="30000" dirty="0">
                <a:hlinkClick r:id="rId3" action="ppaction://hlinkfile"/>
              </a:rPr>
              <a:t> [1]</a:t>
            </a:r>
            <a:r>
              <a:rPr lang="da-DK" sz="1400" dirty="0"/>
              <a:t>). Disse elever skal opfylde kravene til voksenlærlingetilskudsordningen, hvor de blandt andet ikke må have en anden uddannelse på EUD-niveau eller højere.</a:t>
            </a:r>
            <a:br>
              <a:rPr lang="da-DK" sz="1400" dirty="0"/>
            </a:br>
            <a:r>
              <a:rPr lang="da-DK" sz="1400" dirty="0"/>
              <a:t/>
            </a:r>
            <a:br>
              <a:rPr lang="da-DK" sz="1400" dirty="0"/>
            </a:br>
            <a:r>
              <a:rPr lang="da-DK" sz="1400" dirty="0"/>
              <a:t>Virksomheden har mulighed for at søge om tilskud i op til 4 år for disse elever (normalt er det kun 2 år).</a:t>
            </a:r>
            <a:br>
              <a:rPr lang="da-DK" sz="1400" dirty="0"/>
            </a:br>
            <a:r>
              <a:rPr lang="da-DK" sz="1400" dirty="0"/>
              <a:t>Det er fortsat jobcentrene, der skal bevilge tilskuddet.</a:t>
            </a:r>
            <a:br>
              <a:rPr lang="da-DK" sz="1400" dirty="0"/>
            </a:br>
            <a:r>
              <a:rPr lang="da-DK" sz="1400" dirty="0"/>
              <a:t/>
            </a:r>
            <a:br>
              <a:rPr lang="da-DK" sz="1400" dirty="0"/>
            </a:br>
            <a:r>
              <a:rPr lang="da-DK" sz="1400" dirty="0"/>
              <a:t>Forsøgsperioden gælder for aftaler med start i perioden 01.01.12 - 31.12.13.</a:t>
            </a:r>
            <a:br>
              <a:rPr lang="da-DK" sz="1400" dirty="0"/>
            </a:br>
            <a:r>
              <a:rPr lang="da-DK" sz="1400" dirty="0"/>
              <a:t/>
            </a:r>
            <a:br>
              <a:rPr lang="da-DK" sz="1400" dirty="0"/>
            </a:br>
            <a:r>
              <a:rPr lang="da-DK" sz="1400" dirty="0"/>
              <a:t>Læs nærmere i § 5 i "Bekendtgørelse om forsøgsordninger efter lov om ansvaret for og styring af den aktive beskæftigelsesindsat, lov om en aktiv beskæftigelsesindsats og lov om sygedagpenge", </a:t>
            </a:r>
            <a:r>
              <a:rPr lang="da-DK" sz="1400" dirty="0">
                <a:hlinkClick r:id="rId4"/>
              </a:rPr>
              <a:t>BEK nr. 32 af 16.01.12</a:t>
            </a:r>
            <a:r>
              <a:rPr lang="da-DK" sz="1400" baseline="30000" dirty="0">
                <a:hlinkClick r:id="rId4"/>
              </a:rPr>
              <a:t> [2]</a:t>
            </a:r>
            <a:endParaRPr lang="da-DK" sz="1400" dirty="0"/>
          </a:p>
          <a:p>
            <a:pPr marL="0" indent="0">
              <a:buNone/>
            </a:pPr>
            <a:r>
              <a:rPr lang="da-DK" sz="1400" dirty="0"/>
              <a:t>Med venlig hilsen</a:t>
            </a:r>
          </a:p>
          <a:p>
            <a:pPr marL="0" indent="0">
              <a:buNone/>
            </a:pPr>
            <a:r>
              <a:rPr lang="da-DK" sz="1400" dirty="0"/>
              <a:t>Ulla Petersen, EASY-P konsulent</a:t>
            </a:r>
            <a:br>
              <a:rPr lang="da-DK" sz="1400" dirty="0"/>
            </a:br>
            <a:r>
              <a:rPr lang="da-DK" sz="1400" dirty="0"/>
              <a:t>EUC Nordvestsjælland</a:t>
            </a:r>
          </a:p>
          <a:p>
            <a:pPr marL="0" indent="0">
              <a:buNone/>
            </a:pPr>
            <a:r>
              <a:rPr lang="da-DK" sz="1400" b="1" dirty="0"/>
              <a:t>OBS: Ledige over 29 år, her er tilskudsperioden 2 år.</a:t>
            </a:r>
          </a:p>
          <a:p>
            <a:endParaRPr lang="da-DK" dirty="0"/>
          </a:p>
          <a:p>
            <a:pPr marL="0" indent="0">
              <a:buNone/>
            </a:pPr>
            <a:endParaRPr lang="da-DK" dirty="0"/>
          </a:p>
          <a:p>
            <a:pPr marL="0" indent="0">
              <a:buNone/>
            </a:pPr>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26</a:t>
            </a:fld>
            <a:endParaRPr lang="da-DK" dirty="0"/>
          </a:p>
        </p:txBody>
      </p:sp>
      <p:pic>
        <p:nvPicPr>
          <p:cNvPr id="7" name="Billede 6"/>
          <p:cNvPicPr/>
          <p:nvPr/>
        </p:nvPicPr>
        <p:blipFill rotWithShape="1">
          <a:blip r:embed="rId5"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4245851926"/>
      </p:ext>
    </p:extLst>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EASY-P</a:t>
            </a:r>
            <a:endParaRPr lang="da-DK" dirty="0"/>
          </a:p>
        </p:txBody>
      </p:sp>
      <p:sp>
        <p:nvSpPr>
          <p:cNvPr id="3" name="Pladsholder til indhold 2"/>
          <p:cNvSpPr>
            <a:spLocks noGrp="1"/>
          </p:cNvSpPr>
          <p:nvPr>
            <p:ph idx="1"/>
          </p:nvPr>
        </p:nvSpPr>
        <p:spPr>
          <a:xfrm>
            <a:off x="391616" y="836712"/>
            <a:ext cx="8353425" cy="4752975"/>
          </a:xfrm>
        </p:spPr>
        <p:txBody>
          <a:bodyPr/>
          <a:lstStyle/>
          <a:p>
            <a:pPr marL="0" indent="0">
              <a:buNone/>
            </a:pPr>
            <a:r>
              <a:rPr lang="da-DK" b="1" dirty="0" smtClean="0"/>
              <a:t>Produktionsenhedsnummer i EASY-P</a:t>
            </a:r>
          </a:p>
          <a:p>
            <a:pPr marL="0" indent="0">
              <a:buNone/>
            </a:pPr>
            <a:endParaRPr lang="da-DK" sz="1800" dirty="0"/>
          </a:p>
          <a:p>
            <a:pPr marL="0" indent="0">
              <a:buNone/>
            </a:pPr>
            <a:r>
              <a:rPr lang="da-DK" sz="1800" dirty="0" smtClean="0"/>
              <a:t>Vi er løbende i gang med at rydde op i læresteder uden </a:t>
            </a:r>
            <a:r>
              <a:rPr lang="da-DK" sz="1800" dirty="0" err="1" smtClean="0"/>
              <a:t>pnr</a:t>
            </a:r>
            <a:r>
              <a:rPr lang="da-DK" sz="1800" dirty="0" smtClean="0"/>
              <a:t>. og dobbelt registrerede læresteder.</a:t>
            </a:r>
          </a:p>
          <a:p>
            <a:pPr marL="0" indent="0">
              <a:buNone/>
            </a:pPr>
            <a:endParaRPr lang="da-DK" sz="1800" dirty="0" smtClean="0"/>
          </a:p>
          <a:p>
            <a:pPr marL="0" indent="0">
              <a:buNone/>
            </a:pPr>
            <a:r>
              <a:rPr lang="da-DK" sz="1800" dirty="0" smtClean="0"/>
              <a:t>Dobbelt registrerede læresteder kan f.eks. være et lærested, hvor lærestedets navn og adresse er skrevet med store bogstaver, og et lærested hvor lærestedets navn og adresse er skrevet med store / små bogstaver.</a:t>
            </a:r>
          </a:p>
          <a:p>
            <a:pPr marL="0" indent="0">
              <a:buNone/>
            </a:pPr>
            <a:endParaRPr lang="da-DK" sz="1800" dirty="0"/>
          </a:p>
          <a:p>
            <a:pPr marL="0" indent="0">
              <a:buNone/>
            </a:pPr>
            <a:r>
              <a:rPr lang="da-DK" sz="1800" dirty="0" smtClean="0"/>
              <a:t>Hvis I ser sådanne tilfælde så vær rare at give besked til en EASY-P konsulent, så vi med tiden kan få ryddet helt op, så EASY-P passer fuldt ud med </a:t>
            </a:r>
            <a:r>
              <a:rPr lang="da-DK" sz="1800" dirty="0" err="1" smtClean="0"/>
              <a:t>cvr</a:t>
            </a:r>
            <a:r>
              <a:rPr lang="da-DK" sz="1800" dirty="0" smtClean="0"/>
              <a:t> registret.</a:t>
            </a:r>
            <a:endParaRPr lang="da-DK" sz="1800" dirty="0"/>
          </a:p>
          <a:p>
            <a:pPr marL="0" indent="0">
              <a:buNone/>
            </a:pPr>
            <a:endParaRPr lang="da-DK" sz="1800" dirty="0"/>
          </a:p>
          <a:p>
            <a:pPr marL="0" indent="0">
              <a:buNone/>
            </a:pPr>
            <a:endParaRPr lang="da-DK" dirty="0"/>
          </a:p>
          <a:p>
            <a:pPr marL="0" indent="0">
              <a:buNone/>
            </a:pPr>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453336"/>
            <a:ext cx="576486" cy="210839"/>
          </a:xfrm>
        </p:spPr>
        <p:txBody>
          <a:bodyPr/>
          <a:lstStyle/>
          <a:p>
            <a:r>
              <a:rPr lang="da-DK" dirty="0" smtClean="0"/>
              <a:t>Side </a:t>
            </a:r>
            <a:fld id="{4C4CF2F2-CCEF-450D-8179-3212962702D4}" type="slidenum">
              <a:rPr lang="da-DK" smtClean="0"/>
              <a:pPr/>
              <a:t>27</a:t>
            </a:fld>
            <a:endParaRPr lang="da-DK" dirty="0"/>
          </a:p>
        </p:txBody>
      </p:sp>
      <p:pic>
        <p:nvPicPr>
          <p:cNvPr id="7" name="Billede 6"/>
          <p:cNvPicPr/>
          <p:nvPr/>
        </p:nvPicPr>
        <p:blipFill rotWithShape="1">
          <a:blip r:embed="rId3" cstate="print"/>
          <a:srcRect l="33951" t="46266" r="59039" b="38786"/>
          <a:stretch/>
        </p:blipFill>
        <p:spPr bwMode="auto">
          <a:xfrm>
            <a:off x="8316416" y="188640"/>
            <a:ext cx="4286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389959157"/>
      </p:ext>
    </p:extLst>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sz="quarter"/>
          </p:nvPr>
        </p:nvSpPr>
        <p:spPr>
          <a:xfrm>
            <a:off x="1043608" y="2708920"/>
            <a:ext cx="6769100" cy="609600"/>
          </a:xfrm>
        </p:spPr>
        <p:txBody>
          <a:bodyPr/>
          <a:lstStyle/>
          <a:p>
            <a:pPr algn="ctr"/>
            <a:r>
              <a:rPr lang="da-DK" dirty="0" smtClean="0"/>
              <a:t>Tak for i dag!</a:t>
            </a:r>
            <a:endParaRPr lang="da-DK" dirty="0"/>
          </a:p>
        </p:txBody>
      </p:sp>
      <p:pic>
        <p:nvPicPr>
          <p:cNvPr id="1026" name="Picture 2" descr="C:\Users\js\AppData\Local\Microsoft\Windows\Temporary Internet Files\Content.IE5\Q0TL2ZXO\MC900428123[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13540" y="3933055"/>
            <a:ext cx="1254739" cy="157792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3037192"/>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”Program” for de næste 90 minutter…..</a:t>
            </a:r>
            <a:endParaRPr lang="da-DK" dirty="0"/>
          </a:p>
        </p:txBody>
      </p:sp>
      <p:sp>
        <p:nvSpPr>
          <p:cNvPr id="3" name="Pladsholder til indhold 2"/>
          <p:cNvSpPr>
            <a:spLocks noGrp="1"/>
          </p:cNvSpPr>
          <p:nvPr>
            <p:ph idx="1"/>
          </p:nvPr>
        </p:nvSpPr>
        <p:spPr/>
        <p:txBody>
          <a:bodyPr/>
          <a:lstStyle/>
          <a:p>
            <a:pPr lvl="0"/>
            <a:r>
              <a:rPr lang="da-DK" dirty="0"/>
              <a:t>Nyt om praktikpladsen.dk</a:t>
            </a:r>
          </a:p>
          <a:p>
            <a:pPr lvl="1"/>
            <a:r>
              <a:rPr lang="da-DK" dirty="0"/>
              <a:t>Evt. spørgsmål</a:t>
            </a:r>
          </a:p>
          <a:p>
            <a:pPr lvl="0"/>
            <a:r>
              <a:rPr lang="da-DK" dirty="0"/>
              <a:t>Nyt om Praktik+</a:t>
            </a:r>
          </a:p>
          <a:p>
            <a:pPr lvl="1"/>
            <a:r>
              <a:rPr lang="da-DK" dirty="0"/>
              <a:t>Evt. spørgsmål</a:t>
            </a:r>
          </a:p>
          <a:p>
            <a:pPr lvl="0"/>
            <a:r>
              <a:rPr lang="da-DK" dirty="0" smtClean="0"/>
              <a:t>Spørgsmål og nyt og nyttigt  </a:t>
            </a:r>
            <a:r>
              <a:rPr lang="da-DK" dirty="0"/>
              <a:t>til EASY-P</a:t>
            </a:r>
          </a:p>
          <a:p>
            <a:pPr lvl="1"/>
            <a:r>
              <a:rPr lang="da-DK" dirty="0"/>
              <a:t>De spørgsmål, vi har </a:t>
            </a:r>
            <a:r>
              <a:rPr lang="da-DK" dirty="0" smtClean="0"/>
              <a:t>modtaget</a:t>
            </a:r>
          </a:p>
          <a:p>
            <a:pPr lvl="1"/>
            <a:r>
              <a:rPr lang="da-DK" dirty="0" smtClean="0"/>
              <a:t>Lidt om kommende EASY-P versioner</a:t>
            </a:r>
            <a:endParaRPr lang="da-DK" dirty="0"/>
          </a:p>
          <a:p>
            <a:pPr lvl="1"/>
            <a:r>
              <a:rPr lang="da-DK" dirty="0"/>
              <a:t>Evt. øvrige spørgsmål</a:t>
            </a:r>
          </a:p>
          <a:p>
            <a:pPr lvl="0"/>
            <a:r>
              <a:rPr lang="da-DK" dirty="0"/>
              <a:t>Sagsbehandling på praktikområdet – herunder fakta, der er værd at </a:t>
            </a:r>
            <a:r>
              <a:rPr lang="da-DK" dirty="0" smtClean="0"/>
              <a:t>huske</a:t>
            </a:r>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dirty="0"/>
          </a:p>
        </p:txBody>
      </p:sp>
      <p:sp>
        <p:nvSpPr>
          <p:cNvPr id="6" name="Pladsholder til diasnummer 5"/>
          <p:cNvSpPr>
            <a:spLocks noGrp="1"/>
          </p:cNvSpPr>
          <p:nvPr>
            <p:ph type="sldNum" sz="quarter" idx="12"/>
          </p:nvPr>
        </p:nvSpPr>
        <p:spPr>
          <a:xfrm>
            <a:off x="4211960" y="6453336"/>
            <a:ext cx="720502" cy="210839"/>
          </a:xfrm>
        </p:spPr>
        <p:txBody>
          <a:bodyPr/>
          <a:lstStyle/>
          <a:p>
            <a:pPr algn="ctr"/>
            <a:r>
              <a:rPr lang="da-DK" dirty="0" smtClean="0"/>
              <a:t>Slide </a:t>
            </a:r>
            <a:fld id="{4C4CF2F2-CCEF-450D-8179-3212962702D4}" type="slidenum">
              <a:rPr lang="da-DK" smtClean="0"/>
              <a:pPr algn="ctr"/>
              <a:t>3</a:t>
            </a:fld>
            <a:endParaRPr lang="da-DK" dirty="0"/>
          </a:p>
        </p:txBody>
      </p:sp>
      <p:sp>
        <p:nvSpPr>
          <p:cNvPr id="7" name="Pladsholder til dato 6"/>
          <p:cNvSpPr>
            <a:spLocks noGrp="1"/>
          </p:cNvSpPr>
          <p:nvPr>
            <p:ph type="dt" sz="half" idx="11"/>
          </p:nvPr>
        </p:nvSpPr>
        <p:spPr/>
        <p:txBody>
          <a:bodyPr/>
          <a:lstStyle/>
          <a:p>
            <a:r>
              <a:rPr lang="da-DK" smtClean="0"/>
              <a:t>25. april 2012</a:t>
            </a:r>
            <a:endParaRPr lang="da-DK"/>
          </a:p>
        </p:txBody>
      </p:sp>
    </p:spTree>
    <p:extLst>
      <p:ext uri="{BB962C8B-B14F-4D97-AF65-F5344CB8AC3E}">
        <p14:creationId xmlns:p14="http://schemas.microsoft.com/office/powerpoint/2010/main" xmlns="" val="1224207144"/>
      </p:ext>
    </p:extLst>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Praktikpladsen.dk, 1 </a:t>
            </a:r>
            <a:endParaRPr lang="da-DK" dirty="0"/>
          </a:p>
        </p:txBody>
      </p:sp>
      <p:sp>
        <p:nvSpPr>
          <p:cNvPr id="3" name="Pladsholder til indhold 2"/>
          <p:cNvSpPr>
            <a:spLocks noGrp="1"/>
          </p:cNvSpPr>
          <p:nvPr>
            <p:ph idx="1"/>
          </p:nvPr>
        </p:nvSpPr>
        <p:spPr/>
        <p:txBody>
          <a:bodyPr/>
          <a:lstStyle/>
          <a:p>
            <a:pPr marL="0" indent="0">
              <a:buNone/>
            </a:pPr>
            <a:endParaRPr lang="da-DK" dirty="0" smtClean="0"/>
          </a:p>
          <a:p>
            <a:pPr marL="0" indent="0">
              <a:buNone/>
            </a:pPr>
            <a:r>
              <a:rPr lang="da-DK" dirty="0" smtClean="0"/>
              <a:t>Hvilke </a:t>
            </a:r>
            <a:r>
              <a:rPr lang="da-DK" dirty="0"/>
              <a:t>godkendelser </a:t>
            </a:r>
            <a:r>
              <a:rPr lang="da-DK" dirty="0" smtClean="0"/>
              <a:t>vises.</a:t>
            </a:r>
            <a:endParaRPr lang="da-DK" dirty="0"/>
          </a:p>
          <a:p>
            <a:r>
              <a:rPr lang="da-DK" dirty="0"/>
              <a:t>Kun godkendte læresteder, </a:t>
            </a:r>
            <a:r>
              <a:rPr lang="da-DK" dirty="0" smtClean="0"/>
              <a:t>dvs. </a:t>
            </a:r>
            <a:r>
              <a:rPr lang="da-DK" dirty="0"/>
              <a:t>læresteder der i EASY-P i PG01 har en dato i </a:t>
            </a:r>
            <a:r>
              <a:rPr lang="da-DK" dirty="0" smtClean="0"/>
              <a:t>feltet ”Godkendt FU”, </a:t>
            </a:r>
            <a:r>
              <a:rPr lang="da-DK" dirty="0"/>
              <a:t>vises på praktikpladsen</a:t>
            </a:r>
            <a:r>
              <a:rPr lang="da-DK" dirty="0" smtClean="0"/>
              <a:t>.</a:t>
            </a:r>
          </a:p>
          <a:p>
            <a:pPr marL="0" indent="0">
              <a:buNone/>
            </a:pPr>
            <a:endParaRPr lang="da-DK" dirty="0" smtClean="0"/>
          </a:p>
          <a:p>
            <a:pPr marL="0" indent="0">
              <a:buNone/>
            </a:pPr>
            <a:r>
              <a:rPr lang="da-DK" dirty="0" smtClean="0"/>
              <a:t>Hvilke godkendelser vises </a:t>
            </a:r>
            <a:r>
              <a:rPr lang="da-DK" b="1" dirty="0" smtClean="0"/>
              <a:t>ikke</a:t>
            </a:r>
            <a:r>
              <a:rPr lang="da-DK" dirty="0" smtClean="0"/>
              <a:t>.</a:t>
            </a:r>
            <a:endParaRPr lang="da-DK" dirty="0"/>
          </a:p>
          <a:p>
            <a:r>
              <a:rPr lang="da-DK" dirty="0" smtClean="0"/>
              <a:t>Godkendelser med begrænsningskode 1097 ”</a:t>
            </a:r>
            <a:r>
              <a:rPr lang="da-DK" dirty="0"/>
              <a:t>Kun til </a:t>
            </a:r>
            <a:r>
              <a:rPr lang="da-DK" dirty="0" smtClean="0"/>
              <a:t>VFU (virksomhedsforlagt undervisning)”</a:t>
            </a:r>
          </a:p>
          <a:p>
            <a:r>
              <a:rPr lang="da-DK" dirty="0" smtClean="0"/>
              <a:t>Godkendelser med begrænsningskoden 1019 </a:t>
            </a:r>
            <a:r>
              <a:rPr lang="da-DK" dirty="0"/>
              <a:t>”Skolegodkendelse</a:t>
            </a:r>
            <a:r>
              <a:rPr lang="da-DK" dirty="0" smtClean="0"/>
              <a:t>”.</a:t>
            </a:r>
            <a:endParaRPr lang="da-DK" dirty="0"/>
          </a:p>
          <a:p>
            <a:pPr marL="0" indent="0">
              <a:buNone/>
            </a:pPr>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995936" y="6381328"/>
            <a:ext cx="576486" cy="216024"/>
          </a:xfrm>
        </p:spPr>
        <p:txBody>
          <a:bodyPr/>
          <a:lstStyle/>
          <a:p>
            <a:r>
              <a:rPr lang="da-DK" dirty="0" smtClean="0"/>
              <a:t>Side </a:t>
            </a:r>
            <a:fld id="{4C4CF2F2-CCEF-450D-8179-3212962702D4}" type="slidenum">
              <a:rPr lang="da-DK" smtClean="0"/>
              <a:pPr/>
              <a:t>4</a:t>
            </a:fld>
            <a:r>
              <a:rPr lang="da-DK" dirty="0" smtClean="0"/>
              <a:t> </a:t>
            </a:r>
            <a:endParaRPr lang="da-DK" dirty="0"/>
          </a:p>
        </p:txBody>
      </p:sp>
      <p:pic>
        <p:nvPicPr>
          <p:cNvPr id="7" name="Billede 6"/>
          <p:cNvPicPr/>
          <p:nvPr/>
        </p:nvPicPr>
        <p:blipFill rotWithShape="1">
          <a:blip r:embed="rId3" cstate="print"/>
          <a:srcRect l="68221" t="47128" r="22900" b="37924"/>
          <a:stretch/>
        </p:blipFill>
        <p:spPr bwMode="auto">
          <a:xfrm>
            <a:off x="8244408" y="188640"/>
            <a:ext cx="5429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981679711"/>
      </p:ext>
    </p:extLst>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Praktikpladsen.dk, 2 </a:t>
            </a:r>
            <a:endParaRPr lang="da-DK" dirty="0"/>
          </a:p>
        </p:txBody>
      </p:sp>
      <p:sp>
        <p:nvSpPr>
          <p:cNvPr id="3" name="Pladsholder til indhold 2"/>
          <p:cNvSpPr>
            <a:spLocks noGrp="1"/>
          </p:cNvSpPr>
          <p:nvPr>
            <p:ph idx="1"/>
          </p:nvPr>
        </p:nvSpPr>
        <p:spPr/>
        <p:txBody>
          <a:bodyPr/>
          <a:lstStyle/>
          <a:p>
            <a:pPr marL="0" indent="0">
              <a:buNone/>
            </a:pPr>
            <a:r>
              <a:rPr lang="da-DK" u="sng" dirty="0" smtClean="0">
                <a:solidFill>
                  <a:srgbClr val="FF0000"/>
                </a:solidFill>
              </a:rPr>
              <a:t>Nyheder fra kommende version ”forår 2012”</a:t>
            </a:r>
          </a:p>
          <a:p>
            <a:pPr marL="0" indent="0">
              <a:buNone/>
            </a:pPr>
            <a:endParaRPr lang="da-DK" u="sng" dirty="0" smtClean="0">
              <a:solidFill>
                <a:srgbClr val="FF0000"/>
              </a:solidFill>
            </a:endParaRPr>
          </a:p>
          <a:p>
            <a:pPr>
              <a:buFont typeface="Arial" pitchFamily="34" charset="0"/>
              <a:buChar char="•"/>
            </a:pPr>
            <a:r>
              <a:rPr lang="da-DK" b="1" dirty="0" smtClean="0">
                <a:solidFill>
                  <a:schemeClr val="tx1"/>
                </a:solidFill>
              </a:rPr>
              <a:t>Det bliver nemmere for elever at kende forskel på opfordret og uopfordret ansøgning</a:t>
            </a:r>
            <a:br>
              <a:rPr lang="da-DK" b="1" dirty="0" smtClean="0">
                <a:solidFill>
                  <a:schemeClr val="tx1"/>
                </a:solidFill>
              </a:rPr>
            </a:br>
            <a:r>
              <a:rPr lang="da-DK" dirty="0" smtClean="0">
                <a:solidFill>
                  <a:schemeClr val="tx1"/>
                </a:solidFill>
              </a:rPr>
              <a:t>Linket – fra forsiden – hedder nu ”Søg praktikplads”</a:t>
            </a:r>
          </a:p>
          <a:p>
            <a:r>
              <a:rPr lang="da-DK" b="1" dirty="0" smtClean="0"/>
              <a:t>E-mail til elever skal indeholde mulighed for afmelding</a:t>
            </a:r>
            <a:br>
              <a:rPr lang="da-DK" b="1" dirty="0" smtClean="0"/>
            </a:br>
            <a:r>
              <a:rPr lang="da-DK" dirty="0" smtClean="0"/>
              <a:t>”Ønsker du at afmelde denne tjeneste”</a:t>
            </a:r>
          </a:p>
          <a:p>
            <a:r>
              <a:rPr lang="da-DK" b="1" dirty="0" smtClean="0"/>
              <a:t>Dialogboks, når tvungne felter mangler at blive udfyldt</a:t>
            </a:r>
            <a:br>
              <a:rPr lang="da-DK" b="1" dirty="0" smtClean="0"/>
            </a:br>
            <a:r>
              <a:rPr lang="da-DK" dirty="0" smtClean="0"/>
              <a:t>”Du mangler at udfylde et eller flere felter, inden du kan synliggøre din profil” Samme besked ved knappen ”OK”</a:t>
            </a:r>
          </a:p>
          <a:p>
            <a:pPr>
              <a:buFont typeface="Arial" pitchFamily="34" charset="0"/>
              <a:buChar char="•"/>
            </a:pPr>
            <a:r>
              <a:rPr lang="da-DK" b="1" dirty="0" smtClean="0"/>
              <a:t>Det er ikke muligt at ændre sit UNI-</a:t>
            </a:r>
            <a:r>
              <a:rPr lang="da-DK" b="1" dirty="0" err="1" smtClean="0"/>
              <a:t>login</a:t>
            </a:r>
            <a:r>
              <a:rPr lang="da-DK" b="1" dirty="0" smtClean="0"/>
              <a:t/>
            </a:r>
            <a:br>
              <a:rPr lang="da-DK" b="1" dirty="0" smtClean="0"/>
            </a:br>
            <a:r>
              <a:rPr lang="da-DK" dirty="0" smtClean="0"/>
              <a:t>Derfor skal fanen ”skift brugernavn/password” ikke være synlig, hvis elev er logget ind med UNI-</a:t>
            </a:r>
            <a:r>
              <a:rPr lang="da-DK" dirty="0" err="1" smtClean="0"/>
              <a:t>login</a:t>
            </a:r>
            <a:r>
              <a:rPr lang="da-DK" dirty="0" smtClean="0"/>
              <a:t>.</a:t>
            </a:r>
          </a:p>
          <a:p>
            <a:pPr marL="0" indent="0">
              <a:buNone/>
            </a:pPr>
            <a:endParaRPr lang="da-DK" dirty="0"/>
          </a:p>
          <a:p>
            <a:pPr marL="0" indent="0">
              <a:buNone/>
            </a:pPr>
            <a:endParaRPr lang="da-DK" dirty="0" smtClean="0"/>
          </a:p>
          <a:p>
            <a:pPr marL="0" indent="0">
              <a:buNone/>
            </a:pPr>
            <a:endParaRPr lang="da-DK" dirty="0"/>
          </a:p>
          <a:p>
            <a:pPr marL="0" indent="0">
              <a:buNone/>
            </a:pPr>
            <a:endParaRPr lang="da-DK" dirty="0"/>
          </a:p>
          <a:p>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995936" y="6381328"/>
            <a:ext cx="576486" cy="216024"/>
          </a:xfrm>
        </p:spPr>
        <p:txBody>
          <a:bodyPr/>
          <a:lstStyle/>
          <a:p>
            <a:r>
              <a:rPr lang="da-DK" dirty="0" smtClean="0"/>
              <a:t>Side </a:t>
            </a:r>
            <a:fld id="{4C4CF2F2-CCEF-450D-8179-3212962702D4}" type="slidenum">
              <a:rPr lang="da-DK" smtClean="0"/>
              <a:pPr/>
              <a:t>5</a:t>
            </a:fld>
            <a:r>
              <a:rPr lang="da-DK" dirty="0" smtClean="0"/>
              <a:t> </a:t>
            </a:r>
            <a:endParaRPr lang="da-DK" dirty="0"/>
          </a:p>
        </p:txBody>
      </p:sp>
      <p:pic>
        <p:nvPicPr>
          <p:cNvPr id="7" name="Billede 6"/>
          <p:cNvPicPr/>
          <p:nvPr/>
        </p:nvPicPr>
        <p:blipFill rotWithShape="1">
          <a:blip r:embed="rId3" cstate="print"/>
          <a:srcRect l="68221" t="47128" r="22900" b="37924"/>
          <a:stretch/>
        </p:blipFill>
        <p:spPr bwMode="auto">
          <a:xfrm>
            <a:off x="8244408" y="188640"/>
            <a:ext cx="5429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3606422883"/>
      </p:ext>
    </p:extLst>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Praktikpladsen.dk, 3</a:t>
            </a:r>
            <a:endParaRPr lang="da-DK" dirty="0"/>
          </a:p>
        </p:txBody>
      </p:sp>
      <p:sp>
        <p:nvSpPr>
          <p:cNvPr id="3" name="Pladsholder til indhold 2"/>
          <p:cNvSpPr>
            <a:spLocks noGrp="1"/>
          </p:cNvSpPr>
          <p:nvPr>
            <p:ph idx="1"/>
          </p:nvPr>
        </p:nvSpPr>
        <p:spPr/>
        <p:txBody>
          <a:bodyPr/>
          <a:lstStyle/>
          <a:p>
            <a:pPr marL="0" indent="0">
              <a:buNone/>
            </a:pPr>
            <a:r>
              <a:rPr lang="da-DK" u="sng" dirty="0">
                <a:solidFill>
                  <a:srgbClr val="FF0000"/>
                </a:solidFill>
              </a:rPr>
              <a:t>Nyheder fra kommende version ”forår 2012</a:t>
            </a:r>
            <a:r>
              <a:rPr lang="da-DK" u="sng" dirty="0" smtClean="0">
                <a:solidFill>
                  <a:srgbClr val="FF0000"/>
                </a:solidFill>
              </a:rPr>
              <a:t>”</a:t>
            </a:r>
          </a:p>
          <a:p>
            <a:endParaRPr lang="da-DK" u="sng" dirty="0">
              <a:solidFill>
                <a:srgbClr val="FF0000"/>
              </a:solidFill>
            </a:endParaRPr>
          </a:p>
          <a:p>
            <a:r>
              <a:rPr lang="da-DK" b="1" dirty="0" smtClean="0"/>
              <a:t>Ændret design ved skift brugernavn/adgangskode</a:t>
            </a:r>
            <a:br>
              <a:rPr lang="da-DK" b="1" dirty="0" smtClean="0"/>
            </a:br>
            <a:r>
              <a:rPr lang="da-DK" dirty="0" smtClean="0"/>
              <a:t>Mange elever tror, at de skifter både brugernavn og adgangskode ved at udfylde begge ”afdelinger” og klikke på ”gem” én gang</a:t>
            </a:r>
          </a:p>
          <a:p>
            <a:pPr marL="0" indent="0">
              <a:buNone/>
            </a:pPr>
            <a:endParaRPr lang="da-DK" dirty="0" smtClean="0"/>
          </a:p>
          <a:p>
            <a:pPr>
              <a:buFont typeface="Arial" pitchFamily="34" charset="0"/>
              <a:buChar char="•"/>
            </a:pPr>
            <a:r>
              <a:rPr lang="da-DK" b="1" dirty="0" smtClean="0"/>
              <a:t>Nem adgang til ”Min side”</a:t>
            </a:r>
            <a:br>
              <a:rPr lang="da-DK" b="1" dirty="0" smtClean="0"/>
            </a:br>
            <a:r>
              <a:rPr lang="da-DK" dirty="0" smtClean="0"/>
              <a:t>Særligt vejledere har svært ved at finde tilbage til ”min side” fra forsiden</a:t>
            </a:r>
          </a:p>
          <a:p>
            <a:pPr marL="0" indent="0">
              <a:buNone/>
            </a:pPr>
            <a:endParaRPr lang="da-DK" dirty="0">
              <a:solidFill>
                <a:srgbClr val="FF0000"/>
              </a:solidFill>
            </a:endParaRPr>
          </a:p>
          <a:p>
            <a:pPr>
              <a:buFont typeface="Arial" pitchFamily="34" charset="0"/>
              <a:buChar char="•"/>
            </a:pPr>
            <a:r>
              <a:rPr lang="da-DK" b="1" dirty="0" smtClean="0">
                <a:solidFill>
                  <a:schemeClr val="tx1"/>
                </a:solidFill>
              </a:rPr>
              <a:t>Læresteder der er hovedkontor skal allerede fra forsiden kunne linke til afdelinger.</a:t>
            </a:r>
            <a:endParaRPr lang="da-DK" b="1" dirty="0">
              <a:solidFill>
                <a:schemeClr val="tx1"/>
              </a:solidFill>
            </a:endParaRPr>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p:txBody>
          <a:bodyPr/>
          <a:lstStyle/>
          <a:p>
            <a:fld id="{4C4CF2F2-CCEF-450D-8179-3212962702D4}" type="slidenum">
              <a:rPr lang="da-DK" smtClean="0"/>
              <a:pPr/>
              <a:t>6</a:t>
            </a:fld>
            <a:endParaRPr lang="da-DK"/>
          </a:p>
        </p:txBody>
      </p:sp>
      <p:pic>
        <p:nvPicPr>
          <p:cNvPr id="7" name="Billede 6"/>
          <p:cNvPicPr/>
          <p:nvPr/>
        </p:nvPicPr>
        <p:blipFill rotWithShape="1">
          <a:blip r:embed="rId3" cstate="print"/>
          <a:srcRect l="68221" t="47128" r="22900" b="37924"/>
          <a:stretch/>
        </p:blipFill>
        <p:spPr bwMode="auto">
          <a:xfrm>
            <a:off x="8244408" y="188640"/>
            <a:ext cx="5429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2975132282"/>
      </p:ext>
    </p:extLst>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Praktikpladsen.dk, 4</a:t>
            </a:r>
            <a:endParaRPr lang="da-DK" dirty="0"/>
          </a:p>
        </p:txBody>
      </p:sp>
      <p:sp>
        <p:nvSpPr>
          <p:cNvPr id="3" name="Pladsholder til indhold 2"/>
          <p:cNvSpPr>
            <a:spLocks noGrp="1"/>
          </p:cNvSpPr>
          <p:nvPr>
            <p:ph idx="1"/>
          </p:nvPr>
        </p:nvSpPr>
        <p:spPr/>
        <p:txBody>
          <a:bodyPr/>
          <a:lstStyle/>
          <a:p>
            <a:pPr marL="0" indent="0">
              <a:buNone/>
            </a:pPr>
            <a:r>
              <a:rPr lang="da-DK" u="sng" dirty="0">
                <a:solidFill>
                  <a:srgbClr val="FF0000"/>
                </a:solidFill>
              </a:rPr>
              <a:t>Nyheder fra kommende version ”forår 2012</a:t>
            </a:r>
            <a:r>
              <a:rPr lang="da-DK" u="sng" dirty="0" smtClean="0">
                <a:solidFill>
                  <a:srgbClr val="FF0000"/>
                </a:solidFill>
              </a:rPr>
              <a:t>”</a:t>
            </a:r>
          </a:p>
          <a:p>
            <a:pPr marL="0" indent="0">
              <a:buNone/>
            </a:pPr>
            <a:endParaRPr lang="da-DK" u="sng" dirty="0" smtClean="0">
              <a:solidFill>
                <a:srgbClr val="FF0000"/>
              </a:solidFill>
            </a:endParaRPr>
          </a:p>
          <a:p>
            <a:pPr marL="0" indent="0">
              <a:buNone/>
            </a:pPr>
            <a:endParaRPr lang="da-DK" u="sng" dirty="0">
              <a:solidFill>
                <a:srgbClr val="FF0000"/>
              </a:solidFill>
            </a:endParaRPr>
          </a:p>
          <a:p>
            <a:r>
              <a:rPr lang="da-DK" b="1" dirty="0" smtClean="0"/>
              <a:t>Ændret visning af adresse på siden ”Søg virksomheder”</a:t>
            </a:r>
            <a:br>
              <a:rPr lang="da-DK" b="1" dirty="0" smtClean="0"/>
            </a:br>
            <a:r>
              <a:rPr lang="da-DK" b="1" dirty="0" smtClean="0"/>
              <a:t>S</a:t>
            </a:r>
            <a:r>
              <a:rPr lang="da-DK" dirty="0" smtClean="0"/>
              <a:t>amme visning af adresse som ved ”Søg godkendte virksomheder”</a:t>
            </a:r>
          </a:p>
          <a:p>
            <a:pPr>
              <a:buFont typeface="Arial" pitchFamily="34" charset="0"/>
              <a:buChar char="•"/>
            </a:pPr>
            <a:endParaRPr lang="da-DK" dirty="0"/>
          </a:p>
          <a:p>
            <a:pPr>
              <a:buFont typeface="Arial" pitchFamily="34" charset="0"/>
              <a:buChar char="•"/>
            </a:pPr>
            <a:r>
              <a:rPr lang="da-DK" b="1" dirty="0" smtClean="0"/>
              <a:t>Ændret opbygning af menu</a:t>
            </a:r>
          </a:p>
          <a:p>
            <a:pPr>
              <a:buFont typeface="Arial" pitchFamily="34" charset="0"/>
              <a:buChar char="•"/>
            </a:pPr>
            <a:endParaRPr lang="da-DK" dirty="0"/>
          </a:p>
          <a:p>
            <a:pPr marL="0" indent="0">
              <a:buNone/>
            </a:pPr>
            <a:endParaRPr lang="da-DK" dirty="0" smtClean="0"/>
          </a:p>
          <a:p>
            <a:pPr marL="0" indent="0">
              <a:buNone/>
            </a:pPr>
            <a:endParaRPr lang="da-DK"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p:txBody>
          <a:bodyPr/>
          <a:lstStyle/>
          <a:p>
            <a:fld id="{4C4CF2F2-CCEF-450D-8179-3212962702D4}" type="slidenum">
              <a:rPr lang="da-DK" smtClean="0"/>
              <a:pPr/>
              <a:t>7</a:t>
            </a:fld>
            <a:endParaRPr lang="da-DK"/>
          </a:p>
        </p:txBody>
      </p:sp>
      <p:pic>
        <p:nvPicPr>
          <p:cNvPr id="7" name="Billede 6"/>
          <p:cNvPicPr/>
          <p:nvPr/>
        </p:nvPicPr>
        <p:blipFill rotWithShape="1">
          <a:blip r:embed="rId3" cstate="print"/>
          <a:srcRect l="68221" t="47128" r="22900" b="37924"/>
          <a:stretch/>
        </p:blipFill>
        <p:spPr bwMode="auto">
          <a:xfrm>
            <a:off x="8244408" y="188640"/>
            <a:ext cx="5429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2643835230"/>
      </p:ext>
    </p:extLst>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Praktikpladsen.dk, 5</a:t>
            </a:r>
            <a:endParaRPr lang="da-DK" dirty="0"/>
          </a:p>
        </p:txBody>
      </p:sp>
      <p:sp>
        <p:nvSpPr>
          <p:cNvPr id="3" name="Pladsholder til indhold 2"/>
          <p:cNvSpPr>
            <a:spLocks noGrp="1"/>
          </p:cNvSpPr>
          <p:nvPr>
            <p:ph idx="1"/>
          </p:nvPr>
        </p:nvSpPr>
        <p:spPr/>
        <p:txBody>
          <a:bodyPr/>
          <a:lstStyle/>
          <a:p>
            <a:pPr marL="0" indent="0">
              <a:buNone/>
            </a:pPr>
            <a:r>
              <a:rPr lang="da-DK" u="sng" dirty="0" smtClean="0">
                <a:solidFill>
                  <a:srgbClr val="92D050"/>
                </a:solidFill>
              </a:rPr>
              <a:t>Muligvis på kommende </a:t>
            </a:r>
            <a:r>
              <a:rPr lang="da-DK" u="sng" dirty="0">
                <a:solidFill>
                  <a:srgbClr val="92D050"/>
                </a:solidFill>
              </a:rPr>
              <a:t>version ”forår </a:t>
            </a:r>
            <a:r>
              <a:rPr lang="da-DK" u="sng" dirty="0" smtClean="0">
                <a:solidFill>
                  <a:srgbClr val="92D050"/>
                </a:solidFill>
              </a:rPr>
              <a:t>2012”</a:t>
            </a:r>
          </a:p>
          <a:p>
            <a:pPr marL="0" indent="0">
              <a:buNone/>
            </a:pPr>
            <a:endParaRPr lang="da-DK" u="sng" dirty="0" smtClean="0">
              <a:solidFill>
                <a:srgbClr val="92D050"/>
              </a:solidFill>
            </a:endParaRPr>
          </a:p>
          <a:p>
            <a:endParaRPr lang="da-DK" u="sng" dirty="0">
              <a:solidFill>
                <a:srgbClr val="92D050"/>
              </a:solidFill>
            </a:endParaRPr>
          </a:p>
          <a:p>
            <a:r>
              <a:rPr lang="da-DK" dirty="0" smtClean="0">
                <a:solidFill>
                  <a:schemeClr val="tx1"/>
                </a:solidFill>
              </a:rPr>
              <a:t>Ny boks på forsiden til generelle oplysninger</a:t>
            </a:r>
          </a:p>
          <a:p>
            <a:endParaRPr lang="da-DK" dirty="0">
              <a:solidFill>
                <a:schemeClr val="tx1"/>
              </a:solidFill>
            </a:endParaRPr>
          </a:p>
          <a:p>
            <a:r>
              <a:rPr lang="da-DK" dirty="0" smtClean="0">
                <a:solidFill>
                  <a:schemeClr val="tx1"/>
                </a:solidFill>
              </a:rPr>
              <a:t>Tabellen over faglige udvalg skal kun vise relevante udvalg</a:t>
            </a:r>
          </a:p>
          <a:p>
            <a:endParaRPr lang="da-DK" dirty="0">
              <a:solidFill>
                <a:schemeClr val="tx1"/>
              </a:solidFill>
            </a:endParaRPr>
          </a:p>
          <a:p>
            <a:r>
              <a:rPr lang="da-DK" dirty="0" smtClean="0">
                <a:solidFill>
                  <a:schemeClr val="tx1"/>
                </a:solidFill>
              </a:rPr>
              <a:t>Vis </a:t>
            </a:r>
            <a:r>
              <a:rPr lang="da-DK" dirty="0" err="1" smtClean="0">
                <a:solidFill>
                  <a:schemeClr val="tx1"/>
                </a:solidFill>
              </a:rPr>
              <a:t>uploadet</a:t>
            </a:r>
            <a:r>
              <a:rPr lang="da-DK" dirty="0" smtClean="0">
                <a:solidFill>
                  <a:schemeClr val="tx1"/>
                </a:solidFill>
              </a:rPr>
              <a:t> logo med det samme</a:t>
            </a:r>
          </a:p>
          <a:p>
            <a:endParaRPr lang="da-DK" dirty="0">
              <a:solidFill>
                <a:schemeClr val="tx1"/>
              </a:solidFill>
            </a:endParaRPr>
          </a:p>
          <a:p>
            <a:r>
              <a:rPr lang="da-DK" dirty="0" smtClean="0">
                <a:solidFill>
                  <a:schemeClr val="tx1"/>
                </a:solidFill>
              </a:rPr>
              <a:t>En log-ud og- tilbage til oversigten knap.</a:t>
            </a:r>
            <a:endParaRPr lang="da-DK" dirty="0">
              <a:solidFill>
                <a:schemeClr val="tx1"/>
              </a:solidFill>
            </a:endParaRPr>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p:txBody>
          <a:bodyPr/>
          <a:lstStyle/>
          <a:p>
            <a:fld id="{4C4CF2F2-CCEF-450D-8179-3212962702D4}" type="slidenum">
              <a:rPr lang="da-DK" smtClean="0"/>
              <a:pPr/>
              <a:t>8</a:t>
            </a:fld>
            <a:endParaRPr lang="da-DK"/>
          </a:p>
        </p:txBody>
      </p:sp>
      <p:pic>
        <p:nvPicPr>
          <p:cNvPr id="7" name="Billede 6"/>
          <p:cNvPicPr/>
          <p:nvPr/>
        </p:nvPicPr>
        <p:blipFill rotWithShape="1">
          <a:blip r:embed="rId3" cstate="print"/>
          <a:srcRect l="68221" t="47128" r="22900" b="37924"/>
          <a:stretch/>
        </p:blipFill>
        <p:spPr bwMode="auto">
          <a:xfrm>
            <a:off x="8244408" y="188640"/>
            <a:ext cx="542925"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474340022"/>
      </p:ext>
    </p:extLst>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Praktik+, 1</a:t>
            </a:r>
            <a:endParaRPr lang="da-DK" dirty="0"/>
          </a:p>
        </p:txBody>
      </p:sp>
      <p:sp>
        <p:nvSpPr>
          <p:cNvPr id="3" name="Pladsholder til indhold 2"/>
          <p:cNvSpPr>
            <a:spLocks noGrp="1"/>
          </p:cNvSpPr>
          <p:nvPr>
            <p:ph idx="1"/>
          </p:nvPr>
        </p:nvSpPr>
        <p:spPr/>
        <p:txBody>
          <a:bodyPr/>
          <a:lstStyle/>
          <a:p>
            <a:pPr>
              <a:buNone/>
            </a:pPr>
            <a:r>
              <a:rPr lang="da-DK" sz="1800" b="1" dirty="0" smtClean="0"/>
              <a:t>Omlægning af layout </a:t>
            </a:r>
          </a:p>
          <a:p>
            <a:pPr>
              <a:buNone/>
            </a:pPr>
            <a:r>
              <a:rPr lang="da-DK" sz="1800" b="1" dirty="0" smtClean="0"/>
              <a:t>Indførelse af funktionalitet for kursus-/efteruddannelsesområdet</a:t>
            </a:r>
            <a:endParaRPr lang="da-DK" sz="1600" b="1" dirty="0" smtClean="0"/>
          </a:p>
          <a:p>
            <a:r>
              <a:rPr lang="da-DK" sz="1600" b="1" dirty="0" smtClean="0"/>
              <a:t>2 hovedfaneblade pr. lærested: ’Erhvervsuddannelse’ og ’Efteruddannelse’</a:t>
            </a:r>
            <a:r>
              <a:rPr lang="da-DK" sz="1600" dirty="0" smtClean="0"/>
              <a:t/>
            </a:r>
            <a:br>
              <a:rPr lang="da-DK" sz="1600" dirty="0" smtClean="0"/>
            </a:br>
            <a:r>
              <a:rPr lang="da-DK" sz="1600" dirty="0" smtClean="0"/>
              <a:t>- Hver fane indeholder ’Kontaktpersoner’, ’Aktiviteter’, ’Dokumenter’</a:t>
            </a:r>
            <a:br>
              <a:rPr lang="da-DK" sz="1600" dirty="0" smtClean="0"/>
            </a:br>
            <a:r>
              <a:rPr lang="da-DK" sz="1600" dirty="0" smtClean="0"/>
              <a:t>- </a:t>
            </a:r>
            <a:r>
              <a:rPr lang="da-DK" sz="1600" dirty="0" err="1" smtClean="0"/>
              <a:t>EUD-fanebladet</a:t>
            </a:r>
            <a:r>
              <a:rPr lang="da-DK" sz="1600" dirty="0" smtClean="0"/>
              <a:t> indeholder i øvrigt ’Godkendelser og uddannelsesaftaler’</a:t>
            </a:r>
            <a:br>
              <a:rPr lang="da-DK" sz="1600" dirty="0" smtClean="0"/>
            </a:br>
            <a:r>
              <a:rPr lang="da-DK" sz="1600" dirty="0" smtClean="0"/>
              <a:t>- Efteruddannelses-fanebladet indeholder i øvrigt ’Kurser, kursister, certifikater’</a:t>
            </a:r>
            <a:br>
              <a:rPr lang="da-DK" sz="1600" dirty="0" smtClean="0"/>
            </a:br>
            <a:r>
              <a:rPr lang="da-DK" sz="1600" dirty="0" smtClean="0"/>
              <a:t>- Oprettelse af nye kontaktpersoner og aktiviteter foregår via ’</a:t>
            </a:r>
            <a:r>
              <a:rPr lang="da-DK" sz="1600" dirty="0" err="1" smtClean="0"/>
              <a:t>overlays</a:t>
            </a:r>
            <a:r>
              <a:rPr lang="da-DK" sz="1600" dirty="0" smtClean="0"/>
              <a:t>’</a:t>
            </a:r>
            <a:br>
              <a:rPr lang="da-DK" sz="1600" dirty="0" smtClean="0"/>
            </a:br>
            <a:r>
              <a:rPr lang="da-DK" sz="1600" dirty="0" smtClean="0"/>
              <a:t>- </a:t>
            </a:r>
            <a:r>
              <a:rPr lang="da-DK" sz="1600" dirty="0" err="1" smtClean="0"/>
              <a:t>Fritekst</a:t>
            </a:r>
            <a:r>
              <a:rPr lang="da-DK" sz="1600" dirty="0" smtClean="0"/>
              <a:t> forsvinder</a:t>
            </a:r>
            <a:br>
              <a:rPr lang="da-DK" sz="1600" dirty="0" smtClean="0"/>
            </a:br>
            <a:r>
              <a:rPr lang="da-DK" sz="1600" dirty="0" smtClean="0"/>
              <a:t>- Gamle fritekster konverteres til aktiviteter</a:t>
            </a:r>
          </a:p>
          <a:p>
            <a:r>
              <a:rPr lang="da-DK" sz="1600" b="1" dirty="0" smtClean="0"/>
              <a:t>Aktivitetsbilledet</a:t>
            </a:r>
            <a:br>
              <a:rPr lang="da-DK" sz="1600" b="1" dirty="0" smtClean="0"/>
            </a:br>
            <a:r>
              <a:rPr lang="da-DK" sz="1600" dirty="0" smtClean="0"/>
              <a:t>- Indførelse af ’</a:t>
            </a:r>
            <a:r>
              <a:rPr lang="da-DK" sz="1600" dirty="0" err="1" smtClean="0"/>
              <a:t>vedrørender</a:t>
            </a:r>
            <a:r>
              <a:rPr lang="da-DK" sz="1600" dirty="0" smtClean="0"/>
              <a:t>’, der matcher kursus-/efteruddannelsesområdet </a:t>
            </a:r>
            <a:br>
              <a:rPr lang="da-DK" sz="1600" dirty="0" smtClean="0"/>
            </a:br>
            <a:r>
              <a:rPr lang="da-DK" sz="1600" dirty="0" smtClean="0"/>
              <a:t>- Valg af ’vedrørende’ styrer aktivitetens (default) synlighed </a:t>
            </a:r>
            <a:br>
              <a:rPr lang="da-DK" sz="1600" dirty="0" smtClean="0"/>
            </a:br>
            <a:r>
              <a:rPr lang="da-DK" sz="1600" dirty="0" smtClean="0"/>
              <a:t>- Valg af mærke styrer aktivitetens synlighed </a:t>
            </a:r>
            <a:br>
              <a:rPr lang="da-DK" sz="1600" dirty="0" smtClean="0"/>
            </a:br>
            <a:r>
              <a:rPr lang="da-DK" sz="1600" dirty="0" smtClean="0"/>
              <a:t>- Mulighed for at gøre aktivitet ’Synlig for flere skoler’</a:t>
            </a:r>
          </a:p>
          <a:p>
            <a:r>
              <a:rPr lang="da-DK" sz="1600" b="1" dirty="0" smtClean="0"/>
              <a:t>Lister over ’Flere skoler¨’ – f.eks. skolerne i et </a:t>
            </a:r>
            <a:r>
              <a:rPr lang="da-DK" sz="1600" b="1" dirty="0" err="1" smtClean="0"/>
              <a:t>VEU-samarbejde</a:t>
            </a:r>
            <a:r>
              <a:rPr lang="da-DK" sz="1600" b="1" dirty="0" smtClean="0"/>
              <a:t/>
            </a:r>
            <a:br>
              <a:rPr lang="da-DK" sz="1600" b="1" dirty="0" smtClean="0"/>
            </a:br>
            <a:r>
              <a:rPr lang="da-DK" sz="1600" dirty="0" smtClean="0"/>
              <a:t>- Et flerskolemærke afføder automatisk en flerskoleliste</a:t>
            </a:r>
            <a:endParaRPr lang="da-DK" sz="1600" b="1" dirty="0" smtClean="0"/>
          </a:p>
          <a:p>
            <a:endParaRPr lang="da-DK" sz="1600" b="1" dirty="0" smtClean="0"/>
          </a:p>
          <a:p>
            <a:endParaRPr lang="da-DK" sz="1600" dirty="0" smtClean="0"/>
          </a:p>
          <a:p>
            <a:endParaRPr lang="da-DK" sz="1600" b="1" dirty="0"/>
          </a:p>
        </p:txBody>
      </p:sp>
      <p:sp>
        <p:nvSpPr>
          <p:cNvPr id="4" name="Pladsholder til sidefod 3"/>
          <p:cNvSpPr>
            <a:spLocks noGrp="1"/>
          </p:cNvSpPr>
          <p:nvPr>
            <p:ph type="ftr" sz="quarter" idx="10"/>
          </p:nvPr>
        </p:nvSpPr>
        <p:spPr/>
        <p:txBody>
          <a:bodyPr/>
          <a:lstStyle/>
          <a:p>
            <a:r>
              <a:rPr lang="da-DK" smtClean="0"/>
              <a:t>Praktikkonference 2012,  Hotel Legoland</a:t>
            </a:r>
            <a:endParaRPr lang="da-DK"/>
          </a:p>
        </p:txBody>
      </p:sp>
      <p:sp>
        <p:nvSpPr>
          <p:cNvPr id="5" name="Pladsholder til dato 4"/>
          <p:cNvSpPr>
            <a:spLocks noGrp="1"/>
          </p:cNvSpPr>
          <p:nvPr>
            <p:ph type="dt" sz="half" idx="11"/>
          </p:nvPr>
        </p:nvSpPr>
        <p:spPr/>
        <p:txBody>
          <a:bodyPr/>
          <a:lstStyle/>
          <a:p>
            <a:r>
              <a:rPr lang="da-DK" smtClean="0"/>
              <a:t>25. april 2012</a:t>
            </a:r>
            <a:endParaRPr lang="da-DK"/>
          </a:p>
        </p:txBody>
      </p:sp>
      <p:sp>
        <p:nvSpPr>
          <p:cNvPr id="6" name="Pladsholder til diasnummer 5"/>
          <p:cNvSpPr>
            <a:spLocks noGrp="1"/>
          </p:cNvSpPr>
          <p:nvPr>
            <p:ph type="sldNum" sz="quarter" idx="12"/>
          </p:nvPr>
        </p:nvSpPr>
        <p:spPr>
          <a:xfrm>
            <a:off x="3851920" y="6381328"/>
            <a:ext cx="576486" cy="216025"/>
          </a:xfrm>
        </p:spPr>
        <p:txBody>
          <a:bodyPr/>
          <a:lstStyle/>
          <a:p>
            <a:r>
              <a:rPr lang="da-DK" dirty="0" smtClean="0"/>
              <a:t>Side </a:t>
            </a:r>
            <a:fld id="{4C4CF2F2-CCEF-450D-8179-3212962702D4}" type="slidenum">
              <a:rPr lang="da-DK" smtClean="0"/>
              <a:pPr/>
              <a:t>9</a:t>
            </a:fld>
            <a:endParaRPr lang="da-DK" dirty="0"/>
          </a:p>
        </p:txBody>
      </p:sp>
      <p:pic>
        <p:nvPicPr>
          <p:cNvPr id="8" name="Billede 7"/>
          <p:cNvPicPr/>
          <p:nvPr/>
        </p:nvPicPr>
        <p:blipFill rotWithShape="1">
          <a:blip r:embed="rId3" cstate="print"/>
          <a:srcRect l="42830" t="46841" r="50160" b="38212"/>
          <a:stretch/>
        </p:blipFill>
        <p:spPr bwMode="auto">
          <a:xfrm>
            <a:off x="8316416" y="188640"/>
            <a:ext cx="427990" cy="4953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2180221007"/>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Administrative">
  <a:themeElements>
    <a:clrScheme name="uni-c standar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uni-c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ni-c standar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ni-c standar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uni-c standar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uni-c standar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uni-c standar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uni-c standar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uni-c standar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uni-c standar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uni-c standar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uni-c standar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uni-c standar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uni-c standar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Administrative</Template>
  <TotalTime>1331</TotalTime>
  <Words>2292</Words>
  <Application>Microsoft Office PowerPoint</Application>
  <PresentationFormat>Skærmshow (4:3)</PresentationFormat>
  <Paragraphs>446</Paragraphs>
  <Slides>28</Slides>
  <Notes>26</Notes>
  <HiddenSlides>0</HiddenSlides>
  <MMClips>0</MMClips>
  <ScaleCrop>false</ScaleCrop>
  <HeadingPairs>
    <vt:vector size="4" baseType="variant">
      <vt:variant>
        <vt:lpstr>Tema</vt:lpstr>
      </vt:variant>
      <vt:variant>
        <vt:i4>1</vt:i4>
      </vt:variant>
      <vt:variant>
        <vt:lpstr>Diastitler</vt:lpstr>
      </vt:variant>
      <vt:variant>
        <vt:i4>28</vt:i4>
      </vt:variant>
    </vt:vector>
  </HeadingPairs>
  <TitlesOfParts>
    <vt:vector size="29" baseType="lpstr">
      <vt:lpstr>Administrative</vt:lpstr>
      <vt:lpstr>Velkommen til workshop</vt:lpstr>
      <vt:lpstr>Paneldeltagere</vt:lpstr>
      <vt:lpstr>”Program” for de næste 90 minutter…..</vt:lpstr>
      <vt:lpstr>Praktikpladsen.dk, 1 </vt:lpstr>
      <vt:lpstr>Praktikpladsen.dk, 2 </vt:lpstr>
      <vt:lpstr>Praktikpladsen.dk, 3</vt:lpstr>
      <vt:lpstr>Praktikpladsen.dk, 4</vt:lpstr>
      <vt:lpstr>Praktikpladsen.dk, 5</vt:lpstr>
      <vt:lpstr>Praktik+, 1</vt:lpstr>
      <vt:lpstr>Praktik+, 2  </vt:lpstr>
      <vt:lpstr>EASY-P, 1</vt:lpstr>
      <vt:lpstr>EASY-P, 2</vt:lpstr>
      <vt:lpstr>EASY-P</vt:lpstr>
      <vt:lpstr>EASY-P, 3</vt:lpstr>
      <vt:lpstr>EASY-P, 5</vt:lpstr>
      <vt:lpstr>EASY-P kommende versioner </vt:lpstr>
      <vt:lpstr>EASY-P, 1</vt:lpstr>
      <vt:lpstr>HUSK:</vt:lpstr>
      <vt:lpstr>EASY-P</vt:lpstr>
      <vt:lpstr>Husk:</vt:lpstr>
      <vt:lpstr>EASY-P</vt:lpstr>
      <vt:lpstr>EASY-P</vt:lpstr>
      <vt:lpstr>EASY-P</vt:lpstr>
      <vt:lpstr>EASY-P</vt:lpstr>
      <vt:lpstr>EASY-P</vt:lpstr>
      <vt:lpstr>EASY-P</vt:lpstr>
      <vt:lpstr>EASY-P</vt:lpstr>
      <vt:lpstr>Tak for i dag!</vt:lpstr>
    </vt:vector>
  </TitlesOfParts>
  <Company>Uddannelsescenter Holstebro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Jette Stefansen (JS)</dc:creator>
  <cp:lastModifiedBy>Inger Riber</cp:lastModifiedBy>
  <cp:revision>142</cp:revision>
  <dcterms:created xsi:type="dcterms:W3CDTF">2012-04-11T14:01:45Z</dcterms:created>
  <dcterms:modified xsi:type="dcterms:W3CDTF">2012-05-07T09:48:29Z</dcterms:modified>
</cp:coreProperties>
</file>